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241" r:id="rId2"/>
    <p:sldId id="1210" r:id="rId3"/>
    <p:sldId id="1125" r:id="rId4"/>
    <p:sldId id="1139" r:id="rId5"/>
    <p:sldId id="1140" r:id="rId6"/>
    <p:sldId id="1141" r:id="rId7"/>
    <p:sldId id="1142" r:id="rId8"/>
    <p:sldId id="1134" r:id="rId9"/>
    <p:sldId id="1242" r:id="rId10"/>
    <p:sldId id="1243" r:id="rId11"/>
    <p:sldId id="1244" r:id="rId12"/>
    <p:sldId id="1246" r:id="rId13"/>
    <p:sldId id="1245" r:id="rId14"/>
    <p:sldId id="999" r:id="rId15"/>
    <p:sldId id="1247" r:id="rId16"/>
    <p:sldId id="1248" r:id="rId17"/>
    <p:sldId id="1249" r:id="rId18"/>
    <p:sldId id="1252" r:id="rId19"/>
    <p:sldId id="1250" r:id="rId20"/>
    <p:sldId id="1251" r:id="rId21"/>
    <p:sldId id="1183" r:id="rId22"/>
    <p:sldId id="1187" r:id="rId23"/>
    <p:sldId id="1186" r:id="rId24"/>
    <p:sldId id="1253" r:id="rId25"/>
    <p:sldId id="343" r:id="rId26"/>
    <p:sldId id="346" r:id="rId27"/>
    <p:sldId id="344" r:id="rId28"/>
    <p:sldId id="345" r:id="rId29"/>
    <p:sldId id="1061" r:id="rId30"/>
    <p:sldId id="1254" r:id="rId31"/>
    <p:sldId id="118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50C0-23CE-4E80-8491-10CC9A4CE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F8B23-54E5-4BB0-96D8-73B9F7F1A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80FDB-E0D6-4E4A-AEC5-4153F161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C5BA-C1A8-4410-83EF-006E56E75482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6B3E2-AE79-45E2-83CC-103C7F22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ACB0B-A355-4795-9B07-7F8AECF2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80B2-F94D-4CB3-A384-90982058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0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BD82-7789-4997-8479-C8F3AF8AE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27B34-1940-4855-8841-88995C9B2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F2ED2-31F3-41DE-BD53-852EEC99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C5BA-C1A8-4410-83EF-006E56E75482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AAFA8-D070-4941-8583-E32E08067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15A7B-902E-4384-BD23-EF07337C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80B2-F94D-4CB3-A384-90982058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1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2584B-EDFE-4B1B-922A-4871F1648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31B13-6DC7-4863-817C-AE585DE3E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7BC81-8A67-4FA8-B08A-A53AFE5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C5BA-C1A8-4410-83EF-006E56E75482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B77F9-A1C5-456A-9581-B927CA17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67794-8B79-4AF5-AC8F-968A760D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80B2-F94D-4CB3-A384-90982058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8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3562-DC2A-40EA-BE32-800A92FF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D2A2-9414-4D1A-ABC4-494578622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48365-4B8E-4C15-8ACB-8E3E0A79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C5BA-C1A8-4410-83EF-006E56E75482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E1C12-2B62-41B4-8B9C-00BCC623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D3E17-A999-4F62-AF82-AAC5F1EE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80B2-F94D-4CB3-A384-90982058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3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09E0A-5D08-4C7D-ACB4-A0CB569E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10C6F-AADD-408D-9377-0B7182C39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E1B0F-275B-47B1-904F-047F1BDF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C5BA-C1A8-4410-83EF-006E56E75482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46BA5-2117-4364-A663-20F420CE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B0E4A-D8A2-4B1C-AB70-9C8DE4D5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80B2-F94D-4CB3-A384-90982058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B2EA-E036-4FED-BF8F-F334B248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04245-6B8E-4F3B-8E1C-53E38A094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70958-D80B-4FE7-8E9D-A69CED7AB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29EE8-1A01-456E-A42B-E430EFE8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C5BA-C1A8-4410-83EF-006E56E75482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EBEFD-5DAC-4AB8-A131-0770A2D0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8C4EB-73A4-4B26-8D39-38D00D3E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80B2-F94D-4CB3-A384-90982058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6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071AB-D3F1-476A-913E-E9626E43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3FE65-41AA-4EB3-8982-D37DE3B4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B6FB5-F41E-4A21-9AD5-A33388915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97C3D9-DA99-493C-A35E-9EEE5CA0C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FC87D-EF8C-4DB2-9EEB-17CE1AD567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ECDB75-0E40-4708-890C-F994DD3A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C5BA-C1A8-4410-83EF-006E56E75482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F44EDA-AF83-4A9A-8E54-799D8301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639F71-2298-4083-87C8-22E7744A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80B2-F94D-4CB3-A384-90982058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5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D763-BB95-4830-9D37-C8FB7F5C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97928-AF66-4CC2-BE80-C592CB12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C5BA-C1A8-4410-83EF-006E56E75482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68BDD-0E84-41E3-91B4-3D1AB604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0B5E4-0EAB-485E-B5AD-25592A4B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80B2-F94D-4CB3-A384-90982058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4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B84A4-C02C-4EF1-80F4-92E98707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C5BA-C1A8-4410-83EF-006E56E75482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1D6A13-737E-45D5-8AB7-6C25BC18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4A2B8-9D48-4CFB-8386-3567D646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80B2-F94D-4CB3-A384-90982058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EAD6-41CA-453A-B95F-7D9082EA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98D77-7456-4202-B17E-D27DC2AF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47375-4AA3-490D-BCF8-BBA54DF4F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C543E-E3A9-4600-9911-A381A000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C5BA-C1A8-4410-83EF-006E56E75482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B4329-85DF-40CB-9355-822A7739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DAFE6-C9F3-42E7-8B45-37316079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80B2-F94D-4CB3-A384-90982058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9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704AE-6169-46FD-88FC-4564AD8C9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4C336-7C0E-45B1-957E-B87BC1D71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2BDA8-EEC0-4422-892C-D2CB4BA54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741AC-AE11-430D-8877-7A510091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C5BA-C1A8-4410-83EF-006E56E75482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3FDFC-6E53-49A6-B77B-18A28A16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49707-041E-4820-8F1B-AB8AE7EF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80B2-F94D-4CB3-A384-90982058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4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00C00-1145-4812-B214-17C5F9B4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7C589-7278-4531-8B69-0DC44F0B2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F7670-66AF-40D4-B833-4DC31965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9C5BA-C1A8-4410-83EF-006E56E75482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7ECE9-F4DA-4D91-A3F4-B1F414345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D5ACA-4E59-481E-BEC1-4DD03B973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780B2-F94D-4CB3-A384-90982058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6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C81B85-643E-474F-83CF-375659F9E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7968"/>
            <a:ext cx="12260904" cy="81739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4393FDA-5EF7-4CC4-A333-04D161B2234E}"/>
              </a:ext>
            </a:extLst>
          </p:cNvPr>
          <p:cNvSpPr txBox="1">
            <a:spLocks/>
          </p:cNvSpPr>
          <p:nvPr/>
        </p:nvSpPr>
        <p:spPr>
          <a:xfrm>
            <a:off x="5058383" y="237166"/>
            <a:ext cx="7302284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Advanced Wastewater Treatment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1E35460-11BF-479E-A5C5-C8E07E3CEFB6}"/>
              </a:ext>
            </a:extLst>
          </p:cNvPr>
          <p:cNvSpPr txBox="1">
            <a:spLocks/>
          </p:cNvSpPr>
          <p:nvPr/>
        </p:nvSpPr>
        <p:spPr>
          <a:xfrm>
            <a:off x="6684585" y="3939063"/>
            <a:ext cx="5181569" cy="2918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Kansas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Annual Water and Wastewater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Lawrence, Kansas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August 1, 2019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 Weaver, PE &amp; wastewater operator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G.Weaver@CleanWaterOps.com </a:t>
            </a:r>
          </a:p>
        </p:txBody>
      </p:sp>
    </p:spTree>
    <p:extLst>
      <p:ext uri="{BB962C8B-B14F-4D97-AF65-F5344CB8AC3E}">
        <p14:creationId xmlns:p14="http://schemas.microsoft.com/office/powerpoint/2010/main" val="197019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8FE9-419F-4BAF-AC18-697EB86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10169768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Process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306D8-40CF-4CB4-A9A4-2F5472CD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436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Set Process Control targets; e.g., Aeration ORP and DO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Monitor for the right parameters in the right places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/>
              <a:t>Record data on a Daily Log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Assign someone the responsibility for DAILY analyzing and using the data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Develop relationships; e.g., Aeration ORP vs. Ammonia Removal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Periodically, review and update procedures</a:t>
            </a:r>
          </a:p>
        </p:txBody>
      </p:sp>
    </p:spTree>
    <p:extLst>
      <p:ext uri="{BB962C8B-B14F-4D97-AF65-F5344CB8AC3E}">
        <p14:creationId xmlns:p14="http://schemas.microsoft.com/office/powerpoint/2010/main" val="425361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8FE9-419F-4BAF-AC18-697EB86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241" y="364301"/>
            <a:ext cx="2035286" cy="586446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n>
                  <a:solidFill>
                    <a:schemeClr val="accent1"/>
                  </a:solidFill>
                </a:ln>
              </a:rPr>
              <a:t>Process Control Targets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306D8-40CF-4CB4-A9A4-2F5472CD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2" y="325314"/>
            <a:ext cx="5457092" cy="63920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Conventional Treatment: 	</a:t>
            </a:r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Aeration Basin DO / ORP 		</a:t>
            </a:r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Aeration Basin </a:t>
            </a:r>
            <a:r>
              <a:rPr lang="en-US" sz="1600" dirty="0">
                <a:solidFill>
                  <a:schemeClr val="tx1"/>
                </a:solidFill>
              </a:rPr>
              <a:t>MLSS / Sludge Age  		</a:t>
            </a:r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Clarifier RAS, WAS, blanket depth 		          </a:t>
            </a:r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UV irradiance / transmittance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/>
              <a:t>Nitrogen Removal:</a:t>
            </a:r>
            <a:endParaRPr lang="en-US" dirty="0">
              <a:solidFill>
                <a:schemeClr val="tx1"/>
              </a:solidFill>
            </a:endParaRPr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Ammonia Removal 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Aeration Basin DO / ORP (</a:t>
            </a:r>
            <a:r>
              <a:rPr lang="en-US" sz="1600" i="1" dirty="0"/>
              <a:t>for phosphorus, too</a:t>
            </a:r>
            <a:r>
              <a:rPr lang="en-US" sz="1600" dirty="0"/>
              <a:t>)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Aeration Basin Alkalinity / pH (</a:t>
            </a:r>
            <a:r>
              <a:rPr lang="en-US" sz="1600" i="1" dirty="0"/>
              <a:t>for phosphorus, too</a:t>
            </a:r>
            <a:r>
              <a:rPr lang="en-US" sz="1600" dirty="0"/>
              <a:t>)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Final effluent Ammonia </a:t>
            </a:r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Nitrate Removal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Anoxic Zone ORP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Anoxic Zone Nitrate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Final effluent Nitrate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Phosphorus Removal: </a:t>
            </a:r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Phosphorus Release 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Fermenter ORP 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Fermenter orthophosphate </a:t>
            </a:r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Phosphorus Uptake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Aeration Basin DO / ORP and Alkalinity / pH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Final effluent orthophosphate</a:t>
            </a:r>
          </a:p>
        </p:txBody>
      </p:sp>
    </p:spTree>
    <p:extLst>
      <p:ext uri="{BB962C8B-B14F-4D97-AF65-F5344CB8AC3E}">
        <p14:creationId xmlns:p14="http://schemas.microsoft.com/office/powerpoint/2010/main" val="155433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8FE9-419F-4BAF-AC18-697EB86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814" y="364301"/>
            <a:ext cx="6427177" cy="586446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n>
                  <a:solidFill>
                    <a:schemeClr val="accent1"/>
                  </a:solidFill>
                </a:ln>
              </a:rPr>
              <a:t>Measurement Tools </a:t>
            </a:r>
          </a:p>
        </p:txBody>
      </p:sp>
    </p:spTree>
    <p:extLst>
      <p:ext uri="{BB962C8B-B14F-4D97-AF65-F5344CB8AC3E}">
        <p14:creationId xmlns:p14="http://schemas.microsoft.com/office/powerpoint/2010/main" val="1771165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8FE9-419F-4BAF-AC18-697EB86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6" y="364302"/>
            <a:ext cx="3387971" cy="318779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b="1" dirty="0">
                <a:ln>
                  <a:solidFill>
                    <a:schemeClr val="accent1"/>
                  </a:solidFill>
                </a:ln>
              </a:rPr>
              <a:t>ORP</a:t>
            </a:r>
            <a:br>
              <a:rPr lang="en-US" b="1" dirty="0">
                <a:ln>
                  <a:solidFill>
                    <a:schemeClr val="accent1"/>
                  </a:solidFill>
                </a:ln>
              </a:rPr>
            </a:br>
            <a:r>
              <a:rPr lang="en-US" sz="2700" b="1" dirty="0">
                <a:ln>
                  <a:solidFill>
                    <a:schemeClr val="accent1"/>
                  </a:solidFill>
                </a:ln>
              </a:rPr>
              <a:t>or</a:t>
            </a:r>
            <a:br>
              <a:rPr lang="en-US" b="1" dirty="0">
                <a:ln>
                  <a:solidFill>
                    <a:schemeClr val="accent1"/>
                  </a:solidFill>
                </a:ln>
              </a:rPr>
            </a:br>
            <a:r>
              <a:rPr lang="en-US" b="1" dirty="0">
                <a:ln>
                  <a:solidFill>
                    <a:schemeClr val="accent1"/>
                  </a:solidFill>
                </a:ln>
              </a:rPr>
              <a:t>Oxidation Reduction</a:t>
            </a:r>
            <a:br>
              <a:rPr lang="en-US" b="1" dirty="0">
                <a:ln>
                  <a:solidFill>
                    <a:schemeClr val="accent1"/>
                  </a:solidFill>
                </a:ln>
              </a:rPr>
            </a:br>
            <a:r>
              <a:rPr lang="en-US" b="1" dirty="0">
                <a:ln>
                  <a:solidFill>
                    <a:schemeClr val="accent1"/>
                  </a:solidFill>
                </a:ln>
              </a:rPr>
              <a:t>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306D8-40CF-4CB4-A9A4-2F5472CD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75" y="3713307"/>
            <a:ext cx="5457092" cy="2879059"/>
          </a:xfrm>
        </p:spPr>
        <p:txBody>
          <a:bodyPr>
            <a:normAutofit/>
          </a:bodyPr>
          <a:lstStyle/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Fermenter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Phosphorus Release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Aeration Basin </a:t>
            </a:r>
            <a:r>
              <a:rPr lang="en-US" sz="2000" dirty="0">
                <a:solidFill>
                  <a:schemeClr val="tx1"/>
                </a:solidFill>
              </a:rPr>
              <a:t>		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/>
              <a:t>Ammonia Removal</a:t>
            </a:r>
            <a:endParaRPr lang="en-US" sz="2000" dirty="0"/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Phosphorus Uptake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Anoxic Zone </a:t>
            </a:r>
            <a:r>
              <a:rPr lang="en-US" sz="2000" dirty="0"/>
              <a:t>		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Nitrate Removal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9CAE2-6E8C-4D68-99EA-CC56041EA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744" y="1909718"/>
            <a:ext cx="3284747" cy="3284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E281DE-D594-4170-96EC-34EB519E4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12" y="572944"/>
            <a:ext cx="1781175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E71BE5-5FB5-446B-89DF-1CA6EC8E4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477" y="3797211"/>
            <a:ext cx="374701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02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584" y="0"/>
            <a:ext cx="9316916" cy="698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647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8FE9-419F-4BAF-AC18-697EB86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6" y="364302"/>
            <a:ext cx="3387971" cy="112159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b="1" dirty="0">
                <a:ln>
                  <a:solidFill>
                    <a:schemeClr val="accent1"/>
                  </a:solidFill>
                </a:ln>
              </a:rPr>
              <a:t>Ammonia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306D8-40CF-4CB4-A9A4-2F5472CD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21" y="1746338"/>
            <a:ext cx="5457092" cy="2628901"/>
          </a:xfrm>
        </p:spPr>
        <p:txBody>
          <a:bodyPr>
            <a:normAutofit/>
          </a:bodyPr>
          <a:lstStyle/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Aeration Basin  </a:t>
            </a:r>
            <a:r>
              <a:rPr lang="en-US" sz="2000" dirty="0">
                <a:solidFill>
                  <a:schemeClr val="tx1"/>
                </a:solidFill>
              </a:rPr>
              <a:t>		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Profile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Final Effluent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Daily performance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71BE5-5FB5-446B-89DF-1CA6EC8E4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477" y="3797211"/>
            <a:ext cx="3747012" cy="2571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4C2DA0-49AA-4E65-B267-49BD29C80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389" y="696624"/>
            <a:ext cx="1733550" cy="2638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38EC11-C127-42E4-A62C-1BBEB9755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217" y="1792504"/>
            <a:ext cx="3085090" cy="30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4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8FE9-419F-4BAF-AC18-697EB86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6" y="364302"/>
            <a:ext cx="3387971" cy="112159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b="1" dirty="0">
                <a:ln>
                  <a:solidFill>
                    <a:schemeClr val="accent1"/>
                  </a:solidFill>
                </a:ln>
              </a:rPr>
              <a:t>Nitrate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306D8-40CF-4CB4-A9A4-2F5472CD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21" y="1746338"/>
            <a:ext cx="5457092" cy="2628901"/>
          </a:xfrm>
        </p:spPr>
        <p:txBody>
          <a:bodyPr>
            <a:normAutofit/>
          </a:bodyPr>
          <a:lstStyle/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Anoxic Zone  </a:t>
            </a:r>
            <a:r>
              <a:rPr lang="en-US" sz="2000" dirty="0">
                <a:solidFill>
                  <a:schemeClr val="tx1"/>
                </a:solidFill>
              </a:rPr>
              <a:t>		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Daily performance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Final Effluent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Daily performance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71BE5-5FB5-446B-89DF-1CA6EC8E4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477" y="3797211"/>
            <a:ext cx="3747012" cy="257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38EC11-C127-42E4-A62C-1BBEB9755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217" y="1792504"/>
            <a:ext cx="3085090" cy="3085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C6CA26-F488-44E4-96A3-4FB490CF0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875" y="896649"/>
            <a:ext cx="1876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32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8FE9-419F-4BAF-AC18-697EB86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6" y="364302"/>
            <a:ext cx="3387971" cy="112159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b="1" dirty="0">
                <a:ln>
                  <a:solidFill>
                    <a:schemeClr val="accent1"/>
                  </a:solidFill>
                </a:ln>
              </a:rPr>
              <a:t>Phosphorus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306D8-40CF-4CB4-A9A4-2F5472CD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21" y="1746338"/>
            <a:ext cx="5457092" cy="3131256"/>
          </a:xfrm>
        </p:spPr>
        <p:txBody>
          <a:bodyPr>
            <a:normAutofit/>
          </a:bodyPr>
          <a:lstStyle/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Fermenter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</a:rPr>
              <a:t>		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Weekly performance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Aeration Basin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Weekly performance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Final Effluent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Daily performance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71BE5-5FB5-446B-89DF-1CA6EC8E4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622" y="1342253"/>
            <a:ext cx="3040368" cy="2086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38EC11-C127-42E4-A62C-1BBEB9755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303" y="382787"/>
            <a:ext cx="2861687" cy="2861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4BE7E-A73B-4AE1-A4DF-61AA8B42F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593" y="3689438"/>
            <a:ext cx="4090549" cy="30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33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8FE9-419F-4BAF-AC18-697EB86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10169768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Field testing for phosphorus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306D8-40CF-4CB4-A9A4-2F5472CD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8078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Phosphorus limits and commercial lab results report phosphorus – both total-phosphorus and orthophosphate – as P, phosphorus.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Many machines report orthophosphate “as</a:t>
            </a:r>
            <a:r>
              <a:rPr lang="en-US" b="1" dirty="0">
                <a:solidFill>
                  <a:schemeClr val="tx1"/>
                </a:solidFill>
              </a:rPr>
              <a:t> PO</a:t>
            </a:r>
            <a:r>
              <a:rPr lang="en-US" b="1" baseline="-25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.”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If so, reset machine to record “as </a:t>
            </a:r>
            <a:r>
              <a:rPr lang="en-US" b="1" dirty="0">
                <a:solidFill>
                  <a:schemeClr val="tx1"/>
                </a:solidFill>
              </a:rPr>
              <a:t>PO</a:t>
            </a:r>
            <a:r>
              <a:rPr lang="en-US" b="1" baseline="-25000" dirty="0">
                <a:solidFill>
                  <a:schemeClr val="tx1"/>
                </a:solidFill>
              </a:rPr>
              <a:t>4</a:t>
            </a:r>
            <a:r>
              <a:rPr lang="en-US" b="1" dirty="0">
                <a:solidFill>
                  <a:schemeClr val="tx1"/>
                </a:solidFill>
              </a:rPr>
              <a:t>-P</a:t>
            </a:r>
            <a:r>
              <a:rPr lang="en-US" dirty="0">
                <a:solidFill>
                  <a:schemeClr val="tx1"/>
                </a:solidFill>
              </a:rPr>
              <a:t>” or, the same thing, “as </a:t>
            </a:r>
            <a:r>
              <a:rPr lang="en-US" b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.”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If you can’t change the readings, divide “as PO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” results by 3 to get “as PO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-P” or “as P” values.</a:t>
            </a:r>
          </a:p>
        </p:txBody>
      </p:sp>
    </p:spTree>
    <p:extLst>
      <p:ext uri="{BB962C8B-B14F-4D97-AF65-F5344CB8AC3E}">
        <p14:creationId xmlns:p14="http://schemas.microsoft.com/office/powerpoint/2010/main" val="3086174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8E55A8-5147-47A6-BDDB-524D67848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D960AC-E172-49F3-B6CE-7B0C941EEF7A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3600" b="1">
                <a:ln>
                  <a:solidFill>
                    <a:schemeClr val="accent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Daily Log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49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771" y="942855"/>
            <a:ext cx="9555397" cy="58780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Kansas Nutrient Reduction Strategy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24A1C3-A8B8-4CD5-99E0-71A7F8117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771" y="1866047"/>
            <a:ext cx="11039301" cy="4991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				</a:t>
            </a:r>
            <a:r>
              <a:rPr lang="en-US" u="sng" dirty="0">
                <a:solidFill>
                  <a:schemeClr val="tx1"/>
                </a:solidFill>
              </a:rPr>
              <a:t>total-Nitrogen</a:t>
            </a: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u="sng" dirty="0">
                <a:solidFill>
                  <a:schemeClr val="tx1"/>
                </a:solidFill>
              </a:rPr>
              <a:t>total-Phosphorus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Mechanical Plants 			     10 mg/L			      1.0 mg/L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Lagoons				     no increase		      no increase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6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AEFE99-FAF1-44A8-9936-5854BD8D8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3465" y="2503589"/>
            <a:ext cx="3762644" cy="2336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939034-AA17-45A0-8FEE-584516088BD5}"/>
              </a:ext>
            </a:extLst>
          </p:cNvPr>
          <p:cNvSpPr txBox="1">
            <a:spLocks/>
          </p:cNvSpPr>
          <p:nvPr/>
        </p:nvSpPr>
        <p:spPr>
          <a:xfrm>
            <a:off x="867506" y="364302"/>
            <a:ext cx="8350385" cy="1121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b="1" dirty="0">
                <a:ln>
                  <a:solidFill>
                    <a:schemeClr val="accent1"/>
                  </a:solidFill>
                </a:ln>
              </a:rPr>
              <a:t>Put Process Control Data to Use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2F3FB4-71F6-4770-A02B-4467BE250B66}"/>
              </a:ext>
            </a:extLst>
          </p:cNvPr>
          <p:cNvSpPr txBox="1">
            <a:spLocks/>
          </p:cNvSpPr>
          <p:nvPr/>
        </p:nvSpPr>
        <p:spPr>
          <a:xfrm>
            <a:off x="461020" y="1653974"/>
            <a:ext cx="7269815" cy="4839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/>
              <a:t>Establish targets for each test </a:t>
            </a:r>
            <a:r>
              <a:rPr lang="en-US" sz="2000" dirty="0"/>
              <a:t>	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ORP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Ammonia, Nitrate, Orthophosphate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4572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/>
              <a:t>Know what to do if readings are above or below targets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Fermenter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Aeration Basin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Anoxic Zone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Final Effluent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4572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/>
              <a:t>Refine and update targets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Seasonality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Changing Influent Characteristics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890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32BD944-6F63-493C-9AF9-BCFDE5B446DE}"/>
              </a:ext>
            </a:extLst>
          </p:cNvPr>
          <p:cNvSpPr txBox="1">
            <a:spLocks/>
          </p:cNvSpPr>
          <p:nvPr/>
        </p:nvSpPr>
        <p:spPr bwMode="auto">
          <a:xfrm>
            <a:off x="805543" y="2871982"/>
            <a:ext cx="5272888" cy="3181684"/>
          </a:xfrm>
          <a:prstGeom prst="rect">
            <a:avLst/>
          </a:prstGeo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Aero-Mod</a:t>
            </a: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CDE65-4955-47BA-877E-7D16183FD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7" r="8315" b="3"/>
          <a:stretch/>
        </p:blipFill>
        <p:spPr>
          <a:xfrm>
            <a:off x="6893317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8868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Box 9"/>
          <p:cNvSpPr txBox="1">
            <a:spLocks noChangeArrowheads="1"/>
          </p:cNvSpPr>
          <p:nvPr/>
        </p:nvSpPr>
        <p:spPr bwMode="auto">
          <a:xfrm>
            <a:off x="5475363" y="2111024"/>
            <a:ext cx="4037913" cy="11974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46091" name="TextBox 21"/>
          <p:cNvSpPr txBox="1">
            <a:spLocks noChangeArrowheads="1"/>
          </p:cNvSpPr>
          <p:nvPr/>
        </p:nvSpPr>
        <p:spPr bwMode="auto">
          <a:xfrm>
            <a:off x="5489587" y="3421496"/>
            <a:ext cx="4023689" cy="11942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521523" y="3192436"/>
            <a:ext cx="404813" cy="249238"/>
          </a:xfrm>
          <a:prstGeom prst="rightArrow">
            <a:avLst>
              <a:gd name="adj1" fmla="val 57056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8569" y="382658"/>
            <a:ext cx="5397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Aero-Mod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2190226" y="3027722"/>
            <a:ext cx="3146818" cy="64308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2190225" y="2105743"/>
            <a:ext cx="3146817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49" name="TextBox 9">
            <a:extLst>
              <a:ext uri="{FF2B5EF4-FFF2-40B4-BE49-F238E27FC236}">
                <a16:creationId xmlns:a16="http://schemas.microsoft.com/office/drawing/2014/main" id="{48C0CF97-EB60-4C5B-91DA-BB611DF2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903" y="3777528"/>
            <a:ext cx="3146817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50" name="Rectangle 11">
            <a:extLst>
              <a:ext uri="{FF2B5EF4-FFF2-40B4-BE49-F238E27FC236}">
                <a16:creationId xmlns:a16="http://schemas.microsoft.com/office/drawing/2014/main" id="{B8F3B508-F80D-4467-BF4D-5220F888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903" y="3164547"/>
            <a:ext cx="3146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Fermenter / Selector</a:t>
            </a:r>
          </a:p>
        </p:txBody>
      </p:sp>
      <p:sp>
        <p:nvSpPr>
          <p:cNvPr id="51" name="Right Arrow 39">
            <a:extLst>
              <a:ext uri="{FF2B5EF4-FFF2-40B4-BE49-F238E27FC236}">
                <a16:creationId xmlns:a16="http://schemas.microsoft.com/office/drawing/2014/main" id="{6034FC8D-2033-4D25-9763-365552F04051}"/>
              </a:ext>
            </a:extLst>
          </p:cNvPr>
          <p:cNvSpPr/>
          <p:nvPr/>
        </p:nvSpPr>
        <p:spPr>
          <a:xfrm rot="20181144">
            <a:off x="5265281" y="3025704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ight Arrow 39">
            <a:extLst>
              <a:ext uri="{FF2B5EF4-FFF2-40B4-BE49-F238E27FC236}">
                <a16:creationId xmlns:a16="http://schemas.microsoft.com/office/drawing/2014/main" id="{A37FB726-900D-4444-B752-7F656ECFD1E4}"/>
              </a:ext>
            </a:extLst>
          </p:cNvPr>
          <p:cNvSpPr/>
          <p:nvPr/>
        </p:nvSpPr>
        <p:spPr>
          <a:xfrm rot="10800000">
            <a:off x="1987817" y="2415465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11">
            <a:extLst>
              <a:ext uri="{FF2B5EF4-FFF2-40B4-BE49-F238E27FC236}">
                <a16:creationId xmlns:a16="http://schemas.microsoft.com/office/drawing/2014/main" id="{005FF1D4-8E28-4F0F-8213-5FFA17AD6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46" y="2548625"/>
            <a:ext cx="2523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Anoxic Zone</a:t>
            </a:r>
          </a:p>
        </p:txBody>
      </p:sp>
      <p:sp>
        <p:nvSpPr>
          <p:cNvPr id="55" name="Rectangle 11">
            <a:extLst>
              <a:ext uri="{FF2B5EF4-FFF2-40B4-BE49-F238E27FC236}">
                <a16:creationId xmlns:a16="http://schemas.microsoft.com/office/drawing/2014/main" id="{6017FD11-8009-42D7-98FB-4604ED9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993" y="3877483"/>
            <a:ext cx="2426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Aerobic Zone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238376F1-0E24-4092-97B1-1926E8DD1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731" y="2368941"/>
            <a:ext cx="3146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Clarifier</a:t>
            </a:r>
          </a:p>
        </p:txBody>
      </p:sp>
      <p:sp>
        <p:nvSpPr>
          <p:cNvPr id="58" name="Rectangle 11">
            <a:extLst>
              <a:ext uri="{FF2B5EF4-FFF2-40B4-BE49-F238E27FC236}">
                <a16:creationId xmlns:a16="http://schemas.microsoft.com/office/drawing/2014/main" id="{9FE66119-0431-44A9-96B6-6C482394A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731" y="3947808"/>
            <a:ext cx="3146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Clarifier</a:t>
            </a:r>
          </a:p>
        </p:txBody>
      </p:sp>
      <p:sp>
        <p:nvSpPr>
          <p:cNvPr id="60" name="Right Arrow 39">
            <a:extLst>
              <a:ext uri="{FF2B5EF4-FFF2-40B4-BE49-F238E27FC236}">
                <a16:creationId xmlns:a16="http://schemas.microsoft.com/office/drawing/2014/main" id="{4121864A-6B32-48A1-A02E-0C4D2C0AE553}"/>
              </a:ext>
            </a:extLst>
          </p:cNvPr>
          <p:cNvSpPr/>
          <p:nvPr/>
        </p:nvSpPr>
        <p:spPr>
          <a:xfrm rot="10800000">
            <a:off x="1918658" y="4028859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ight Arrow 39">
            <a:extLst>
              <a:ext uri="{FF2B5EF4-FFF2-40B4-BE49-F238E27FC236}">
                <a16:creationId xmlns:a16="http://schemas.microsoft.com/office/drawing/2014/main" id="{F2B7EB7D-982C-4056-B2B9-FE65EC0E5ACA}"/>
              </a:ext>
            </a:extLst>
          </p:cNvPr>
          <p:cNvSpPr/>
          <p:nvPr/>
        </p:nvSpPr>
        <p:spPr>
          <a:xfrm rot="1482510">
            <a:off x="5241896" y="3450472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9">
            <a:extLst>
              <a:ext uri="{FF2B5EF4-FFF2-40B4-BE49-F238E27FC236}">
                <a16:creationId xmlns:a16="http://schemas.microsoft.com/office/drawing/2014/main" id="{DEE061B8-C45A-4450-8D02-DB8E6B87E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242" y="4722266"/>
            <a:ext cx="7310034" cy="67621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63" name="TextBox 9">
            <a:extLst>
              <a:ext uri="{FF2B5EF4-FFF2-40B4-BE49-F238E27FC236}">
                <a16:creationId xmlns:a16="http://schemas.microsoft.com/office/drawing/2014/main" id="{69E4D567-99B4-4A30-BA47-EDAB6798E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224" y="1332223"/>
            <a:ext cx="7323051" cy="67621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9DC72C-11FF-42A2-B35C-071255B43326}"/>
              </a:ext>
            </a:extLst>
          </p:cNvPr>
          <p:cNvSpPr/>
          <p:nvPr/>
        </p:nvSpPr>
        <p:spPr>
          <a:xfrm>
            <a:off x="4518075" y="1494763"/>
            <a:ext cx="158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Aerobic Zone</a:t>
            </a:r>
          </a:p>
        </p:txBody>
      </p:sp>
      <p:sp>
        <p:nvSpPr>
          <p:cNvPr id="64" name="Rectangle 11">
            <a:extLst>
              <a:ext uri="{FF2B5EF4-FFF2-40B4-BE49-F238E27FC236}">
                <a16:creationId xmlns:a16="http://schemas.microsoft.com/office/drawing/2014/main" id="{E31447C5-61A4-4AEE-8688-01096C9BB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726" y="4897167"/>
            <a:ext cx="21372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Anoxic Zone</a:t>
            </a:r>
          </a:p>
        </p:txBody>
      </p:sp>
      <p:sp>
        <p:nvSpPr>
          <p:cNvPr id="65" name="Right Arrow 39">
            <a:extLst>
              <a:ext uri="{FF2B5EF4-FFF2-40B4-BE49-F238E27FC236}">
                <a16:creationId xmlns:a16="http://schemas.microsoft.com/office/drawing/2014/main" id="{A9946CDD-0A02-4B66-8DFF-48F5918B2B89}"/>
              </a:ext>
            </a:extLst>
          </p:cNvPr>
          <p:cNvSpPr/>
          <p:nvPr/>
        </p:nvSpPr>
        <p:spPr>
          <a:xfrm rot="5400000">
            <a:off x="8892992" y="4570142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ight Arrow 39">
            <a:extLst>
              <a:ext uri="{FF2B5EF4-FFF2-40B4-BE49-F238E27FC236}">
                <a16:creationId xmlns:a16="http://schemas.microsoft.com/office/drawing/2014/main" id="{9832AAFE-4BBF-4845-B1EA-077CDF1AFB33}"/>
              </a:ext>
            </a:extLst>
          </p:cNvPr>
          <p:cNvSpPr/>
          <p:nvPr/>
        </p:nvSpPr>
        <p:spPr>
          <a:xfrm rot="5400000">
            <a:off x="3745289" y="1945734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ight Arrow 39">
            <a:extLst>
              <a:ext uri="{FF2B5EF4-FFF2-40B4-BE49-F238E27FC236}">
                <a16:creationId xmlns:a16="http://schemas.microsoft.com/office/drawing/2014/main" id="{A18AF9E1-657E-4704-AFD9-B2ABB510BAC2}"/>
              </a:ext>
            </a:extLst>
          </p:cNvPr>
          <p:cNvSpPr/>
          <p:nvPr/>
        </p:nvSpPr>
        <p:spPr>
          <a:xfrm rot="16200000">
            <a:off x="8892993" y="1861662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ight Arrow 39">
            <a:extLst>
              <a:ext uri="{FF2B5EF4-FFF2-40B4-BE49-F238E27FC236}">
                <a16:creationId xmlns:a16="http://schemas.microsoft.com/office/drawing/2014/main" id="{261932B1-0130-4EEE-9EBF-86F2E0BBC0FC}"/>
              </a:ext>
            </a:extLst>
          </p:cNvPr>
          <p:cNvSpPr/>
          <p:nvPr/>
        </p:nvSpPr>
        <p:spPr>
          <a:xfrm rot="16200000">
            <a:off x="3745289" y="4506694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6411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Box 9"/>
          <p:cNvSpPr txBox="1">
            <a:spLocks noChangeArrowheads="1"/>
          </p:cNvSpPr>
          <p:nvPr/>
        </p:nvSpPr>
        <p:spPr bwMode="auto">
          <a:xfrm>
            <a:off x="5475363" y="2111024"/>
            <a:ext cx="4037913" cy="11974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46091" name="TextBox 21"/>
          <p:cNvSpPr txBox="1">
            <a:spLocks noChangeArrowheads="1"/>
          </p:cNvSpPr>
          <p:nvPr/>
        </p:nvSpPr>
        <p:spPr bwMode="auto">
          <a:xfrm>
            <a:off x="5489587" y="3421496"/>
            <a:ext cx="4023689" cy="119423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521523" y="3192436"/>
            <a:ext cx="404813" cy="249238"/>
          </a:xfrm>
          <a:prstGeom prst="rightArrow">
            <a:avLst>
              <a:gd name="adj1" fmla="val 57056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8569" y="382658"/>
            <a:ext cx="5397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Aero-Mod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2190226" y="3027722"/>
            <a:ext cx="3146818" cy="64308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2190225" y="2105743"/>
            <a:ext cx="3146817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49" name="TextBox 9">
            <a:extLst>
              <a:ext uri="{FF2B5EF4-FFF2-40B4-BE49-F238E27FC236}">
                <a16:creationId xmlns:a16="http://schemas.microsoft.com/office/drawing/2014/main" id="{48C0CF97-EB60-4C5B-91DA-BB611DF2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903" y="3777528"/>
            <a:ext cx="3146817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50" name="Rectangle 11">
            <a:extLst>
              <a:ext uri="{FF2B5EF4-FFF2-40B4-BE49-F238E27FC236}">
                <a16:creationId xmlns:a16="http://schemas.microsoft.com/office/drawing/2014/main" id="{B8F3B508-F80D-4467-BF4D-5220F888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903" y="3164547"/>
            <a:ext cx="3146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Fermenter / Selector</a:t>
            </a:r>
          </a:p>
        </p:txBody>
      </p:sp>
      <p:sp>
        <p:nvSpPr>
          <p:cNvPr id="51" name="Right Arrow 39">
            <a:extLst>
              <a:ext uri="{FF2B5EF4-FFF2-40B4-BE49-F238E27FC236}">
                <a16:creationId xmlns:a16="http://schemas.microsoft.com/office/drawing/2014/main" id="{6034FC8D-2033-4D25-9763-365552F04051}"/>
              </a:ext>
            </a:extLst>
          </p:cNvPr>
          <p:cNvSpPr/>
          <p:nvPr/>
        </p:nvSpPr>
        <p:spPr>
          <a:xfrm rot="20181144">
            <a:off x="5265281" y="3025704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ight Arrow 39">
            <a:extLst>
              <a:ext uri="{FF2B5EF4-FFF2-40B4-BE49-F238E27FC236}">
                <a16:creationId xmlns:a16="http://schemas.microsoft.com/office/drawing/2014/main" id="{A37FB726-900D-4444-B752-7F656ECFD1E4}"/>
              </a:ext>
            </a:extLst>
          </p:cNvPr>
          <p:cNvSpPr/>
          <p:nvPr/>
        </p:nvSpPr>
        <p:spPr>
          <a:xfrm rot="10800000">
            <a:off x="1987817" y="2415465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11">
            <a:extLst>
              <a:ext uri="{FF2B5EF4-FFF2-40B4-BE49-F238E27FC236}">
                <a16:creationId xmlns:a16="http://schemas.microsoft.com/office/drawing/2014/main" id="{005FF1D4-8E28-4F0F-8213-5FFA17AD6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46" y="2548625"/>
            <a:ext cx="2523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Aerobic Zone</a:t>
            </a:r>
          </a:p>
        </p:txBody>
      </p:sp>
      <p:sp>
        <p:nvSpPr>
          <p:cNvPr id="55" name="Rectangle 11">
            <a:extLst>
              <a:ext uri="{FF2B5EF4-FFF2-40B4-BE49-F238E27FC236}">
                <a16:creationId xmlns:a16="http://schemas.microsoft.com/office/drawing/2014/main" id="{6017FD11-8009-42D7-98FB-4604ED9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993" y="3877483"/>
            <a:ext cx="2426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Anoxic Zone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238376F1-0E24-4092-97B1-1926E8DD1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731" y="2368941"/>
            <a:ext cx="3146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Clarifier</a:t>
            </a:r>
          </a:p>
        </p:txBody>
      </p:sp>
      <p:sp>
        <p:nvSpPr>
          <p:cNvPr id="58" name="Rectangle 11">
            <a:extLst>
              <a:ext uri="{FF2B5EF4-FFF2-40B4-BE49-F238E27FC236}">
                <a16:creationId xmlns:a16="http://schemas.microsoft.com/office/drawing/2014/main" id="{9FE66119-0431-44A9-96B6-6C482394A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731" y="3947808"/>
            <a:ext cx="3146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Clarifier</a:t>
            </a:r>
          </a:p>
        </p:txBody>
      </p:sp>
      <p:sp>
        <p:nvSpPr>
          <p:cNvPr id="60" name="Right Arrow 39">
            <a:extLst>
              <a:ext uri="{FF2B5EF4-FFF2-40B4-BE49-F238E27FC236}">
                <a16:creationId xmlns:a16="http://schemas.microsoft.com/office/drawing/2014/main" id="{4121864A-6B32-48A1-A02E-0C4D2C0AE553}"/>
              </a:ext>
            </a:extLst>
          </p:cNvPr>
          <p:cNvSpPr/>
          <p:nvPr/>
        </p:nvSpPr>
        <p:spPr>
          <a:xfrm rot="10800000">
            <a:off x="1918658" y="4028859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ight Arrow 39">
            <a:extLst>
              <a:ext uri="{FF2B5EF4-FFF2-40B4-BE49-F238E27FC236}">
                <a16:creationId xmlns:a16="http://schemas.microsoft.com/office/drawing/2014/main" id="{F2B7EB7D-982C-4056-B2B9-FE65EC0E5ACA}"/>
              </a:ext>
            </a:extLst>
          </p:cNvPr>
          <p:cNvSpPr/>
          <p:nvPr/>
        </p:nvSpPr>
        <p:spPr>
          <a:xfrm rot="1482510">
            <a:off x="5241896" y="3450472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9">
            <a:extLst>
              <a:ext uri="{FF2B5EF4-FFF2-40B4-BE49-F238E27FC236}">
                <a16:creationId xmlns:a16="http://schemas.microsoft.com/office/drawing/2014/main" id="{DEE061B8-C45A-4450-8D02-DB8E6B87E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242" y="4722266"/>
            <a:ext cx="7310034" cy="67621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63" name="TextBox 9">
            <a:extLst>
              <a:ext uri="{FF2B5EF4-FFF2-40B4-BE49-F238E27FC236}">
                <a16:creationId xmlns:a16="http://schemas.microsoft.com/office/drawing/2014/main" id="{69E4D567-99B4-4A30-BA47-EDAB6798E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224" y="1332223"/>
            <a:ext cx="7323051" cy="67621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9DC72C-11FF-42A2-B35C-071255B43326}"/>
              </a:ext>
            </a:extLst>
          </p:cNvPr>
          <p:cNvSpPr/>
          <p:nvPr/>
        </p:nvSpPr>
        <p:spPr>
          <a:xfrm>
            <a:off x="4568120" y="1494763"/>
            <a:ext cx="1480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Anoxic Zone</a:t>
            </a:r>
          </a:p>
        </p:txBody>
      </p:sp>
      <p:sp>
        <p:nvSpPr>
          <p:cNvPr id="64" name="Rectangle 11">
            <a:extLst>
              <a:ext uri="{FF2B5EF4-FFF2-40B4-BE49-F238E27FC236}">
                <a16:creationId xmlns:a16="http://schemas.microsoft.com/office/drawing/2014/main" id="{E31447C5-61A4-4AEE-8688-01096C9BB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726" y="4897167"/>
            <a:ext cx="21372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Aerobic Zone</a:t>
            </a:r>
          </a:p>
        </p:txBody>
      </p:sp>
      <p:sp>
        <p:nvSpPr>
          <p:cNvPr id="65" name="Right Arrow 39">
            <a:extLst>
              <a:ext uri="{FF2B5EF4-FFF2-40B4-BE49-F238E27FC236}">
                <a16:creationId xmlns:a16="http://schemas.microsoft.com/office/drawing/2014/main" id="{A9946CDD-0A02-4B66-8DFF-48F5918B2B89}"/>
              </a:ext>
            </a:extLst>
          </p:cNvPr>
          <p:cNvSpPr/>
          <p:nvPr/>
        </p:nvSpPr>
        <p:spPr>
          <a:xfrm rot="5400000">
            <a:off x="8892992" y="4570142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ight Arrow 39">
            <a:extLst>
              <a:ext uri="{FF2B5EF4-FFF2-40B4-BE49-F238E27FC236}">
                <a16:creationId xmlns:a16="http://schemas.microsoft.com/office/drawing/2014/main" id="{9832AAFE-4BBF-4845-B1EA-077CDF1AFB33}"/>
              </a:ext>
            </a:extLst>
          </p:cNvPr>
          <p:cNvSpPr/>
          <p:nvPr/>
        </p:nvSpPr>
        <p:spPr>
          <a:xfrm rot="5400000">
            <a:off x="3745289" y="1945734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ight Arrow 39">
            <a:extLst>
              <a:ext uri="{FF2B5EF4-FFF2-40B4-BE49-F238E27FC236}">
                <a16:creationId xmlns:a16="http://schemas.microsoft.com/office/drawing/2014/main" id="{A18AF9E1-657E-4704-AFD9-B2ABB510BAC2}"/>
              </a:ext>
            </a:extLst>
          </p:cNvPr>
          <p:cNvSpPr/>
          <p:nvPr/>
        </p:nvSpPr>
        <p:spPr>
          <a:xfrm rot="16200000">
            <a:off x="8892993" y="1861662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ight Arrow 39">
            <a:extLst>
              <a:ext uri="{FF2B5EF4-FFF2-40B4-BE49-F238E27FC236}">
                <a16:creationId xmlns:a16="http://schemas.microsoft.com/office/drawing/2014/main" id="{261932B1-0130-4EEE-9EBF-86F2E0BBC0FC}"/>
              </a:ext>
            </a:extLst>
          </p:cNvPr>
          <p:cNvSpPr/>
          <p:nvPr/>
        </p:nvSpPr>
        <p:spPr>
          <a:xfrm rot="16200000">
            <a:off x="3745289" y="4506694"/>
            <a:ext cx="404813" cy="2492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29641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brick building with green grass&#10;&#10;Description automatically generated">
            <a:extLst>
              <a:ext uri="{FF2B5EF4-FFF2-40B4-BE49-F238E27FC236}">
                <a16:creationId xmlns:a16="http://schemas.microsoft.com/office/drawing/2014/main" id="{55CC1708-7F16-41A5-9DEF-BB3918C72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13" r="23637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24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77151" y="3602038"/>
            <a:ext cx="3853530" cy="1941512"/>
          </a:xfrm>
        </p:spPr>
        <p:txBody>
          <a:bodyPr>
            <a:noAutofit/>
          </a:bodyPr>
          <a:lstStyle/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4000" i="1" dirty="0">
                <a:solidFill>
                  <a:srgbClr val="FFFFFF"/>
                </a:solidFill>
                <a:cs typeface="Calibri" pitchFamily="34" charset="0"/>
              </a:rPr>
              <a:t>Sequencing Batch Reactor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4000" i="1" dirty="0">
                <a:solidFill>
                  <a:srgbClr val="FFFFFF"/>
                </a:solidFill>
                <a:cs typeface="Calibri" pitchFamily="34" charset="0"/>
              </a:rPr>
              <a:t>SBR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r="10332" b="3"/>
          <a:stretch/>
        </p:blipFill>
        <p:spPr bwMode="auto">
          <a:xfrm>
            <a:off x="643467" y="654385"/>
            <a:ext cx="6274296" cy="554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40217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389709" y="3733801"/>
            <a:ext cx="1480744" cy="53281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66935" y="2590800"/>
            <a:ext cx="1675873" cy="177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2352814" y="2819400"/>
            <a:ext cx="1492429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466300" y="4553924"/>
            <a:ext cx="11268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Air ON</a:t>
            </a:r>
          </a:p>
        </p:txBody>
      </p:sp>
      <p:sp>
        <p:nvSpPr>
          <p:cNvPr id="58" name="TextBox 54"/>
          <p:cNvSpPr txBox="1">
            <a:spLocks noChangeArrowheads="1"/>
          </p:cNvSpPr>
          <p:nvPr/>
        </p:nvSpPr>
        <p:spPr bwMode="auto">
          <a:xfrm>
            <a:off x="2503076" y="4415426"/>
            <a:ext cx="1203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Decant / Waste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2069" y="159604"/>
            <a:ext cx="6115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Sequencing Batch Reactor (SBR)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Settle, Decant &amp; Waste Sludge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98594" y="2334160"/>
            <a:ext cx="4482" cy="598747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36"/>
          <p:cNvGrpSpPr>
            <a:grpSpLocks/>
          </p:cNvGrpSpPr>
          <p:nvPr/>
        </p:nvGrpSpPr>
        <p:grpSpPr bwMode="auto">
          <a:xfrm>
            <a:off x="3790746" y="2498180"/>
            <a:ext cx="765441" cy="1865955"/>
            <a:chOff x="4908488" y="2281736"/>
            <a:chExt cx="408396" cy="1397307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5034791" y="2281736"/>
              <a:ext cx="282093" cy="13973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908488" y="2281736"/>
              <a:ext cx="1263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flipH="1">
            <a:off x="3790746" y="2501460"/>
            <a:ext cx="5" cy="149428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1686" y="4364136"/>
            <a:ext cx="167587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4379249" y="4707812"/>
            <a:ext cx="1480744" cy="541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379250" y="5487386"/>
            <a:ext cx="15783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Sludge Storage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1896114" y="2356543"/>
            <a:ext cx="6069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>
            <a:off x="6944437" y="1795817"/>
            <a:ext cx="0" cy="4238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06501" y="2669275"/>
            <a:ext cx="1675873" cy="172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6204064" y="3276601"/>
            <a:ext cx="1480744" cy="987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1" y="2743200"/>
            <a:ext cx="96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itchFamily="34" charset="0"/>
              </a:rPr>
              <a:t>SBR #1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57201" y="2743200"/>
            <a:ext cx="96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itchFamily="34" charset="0"/>
              </a:rPr>
              <a:t>SBR #2</a:t>
            </a:r>
          </a:p>
        </p:txBody>
      </p:sp>
    </p:spTree>
    <p:extLst>
      <p:ext uri="{BB962C8B-B14F-4D97-AF65-F5344CB8AC3E}">
        <p14:creationId xmlns:p14="http://schemas.microsoft.com/office/powerpoint/2010/main" val="267570066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66935" y="2590800"/>
            <a:ext cx="1675873" cy="177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2352814" y="3431156"/>
            <a:ext cx="1492429" cy="836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466300" y="4553924"/>
            <a:ext cx="11268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Idle</a:t>
            </a:r>
          </a:p>
        </p:txBody>
      </p:sp>
      <p:sp>
        <p:nvSpPr>
          <p:cNvPr id="58" name="TextBox 54"/>
          <p:cNvSpPr txBox="1">
            <a:spLocks noChangeArrowheads="1"/>
          </p:cNvSpPr>
          <p:nvPr/>
        </p:nvSpPr>
        <p:spPr bwMode="auto">
          <a:xfrm>
            <a:off x="2503076" y="4538535"/>
            <a:ext cx="1203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Air 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2069" y="159604"/>
            <a:ext cx="6115451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Sequencing Batch Reactor (SBR)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Ammonia (NH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) Removal: Nitrification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12703" y="1783834"/>
            <a:ext cx="0" cy="4238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1686" y="4364136"/>
            <a:ext cx="167587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379250" y="5487386"/>
            <a:ext cx="15783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Sludge Storage</a:t>
            </a: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3200400" y="3637844"/>
            <a:ext cx="717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2352813" y="3626412"/>
            <a:ext cx="708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 flipV="1">
            <a:off x="3012703" y="3811078"/>
            <a:ext cx="187698" cy="1143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79249" y="4707813"/>
            <a:ext cx="1480744" cy="5416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04064" y="3477467"/>
            <a:ext cx="1480744" cy="786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06500" y="2590800"/>
            <a:ext cx="1675873" cy="177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90801" y="2743200"/>
            <a:ext cx="96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itchFamily="34" charset="0"/>
              </a:rPr>
              <a:t>SBR #1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57201" y="2743200"/>
            <a:ext cx="96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itchFamily="34" charset="0"/>
              </a:rPr>
              <a:t>SBR #2</a:t>
            </a:r>
          </a:p>
        </p:txBody>
      </p:sp>
    </p:spTree>
    <p:extLst>
      <p:ext uri="{BB962C8B-B14F-4D97-AF65-F5344CB8AC3E}">
        <p14:creationId xmlns:p14="http://schemas.microsoft.com/office/powerpoint/2010/main" val="124201638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66935" y="2590800"/>
            <a:ext cx="1675873" cy="177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06500" y="2639902"/>
            <a:ext cx="1675873" cy="172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2358656" y="3083995"/>
            <a:ext cx="1492429" cy="11832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466300" y="4553924"/>
            <a:ext cx="11268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Idle</a:t>
            </a:r>
          </a:p>
        </p:txBody>
      </p:sp>
      <p:sp>
        <p:nvSpPr>
          <p:cNvPr id="58" name="TextBox 54"/>
          <p:cNvSpPr txBox="1">
            <a:spLocks noChangeArrowheads="1"/>
          </p:cNvSpPr>
          <p:nvPr/>
        </p:nvSpPr>
        <p:spPr bwMode="auto">
          <a:xfrm>
            <a:off x="2503076" y="4538535"/>
            <a:ext cx="1203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Air OFF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2069" y="159604"/>
            <a:ext cx="6115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Sequencing Batch Reactor (SBR)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Nitrate (NO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) Removal: Denitrification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12703" y="1783834"/>
            <a:ext cx="0" cy="4238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5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1686" y="4364136"/>
            <a:ext cx="167587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4379249" y="4707813"/>
            <a:ext cx="1480744" cy="5416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379250" y="5487386"/>
            <a:ext cx="15783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Sludge Storage</a:t>
            </a: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3200400" y="3637844"/>
            <a:ext cx="717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2</a:t>
            </a: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2266935" y="3626412"/>
            <a:ext cx="794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3</a:t>
            </a:r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 flipV="1">
            <a:off x="2944487" y="3811078"/>
            <a:ext cx="320767" cy="1143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rot="-5400000" flipV="1">
            <a:off x="2658335" y="2779546"/>
            <a:ext cx="1693730" cy="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04064" y="3477467"/>
            <a:ext cx="1480744" cy="786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1" y="2743200"/>
            <a:ext cx="96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itchFamily="34" charset="0"/>
              </a:rPr>
              <a:t>SBR #1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57201" y="2743200"/>
            <a:ext cx="96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itchFamily="34" charset="0"/>
              </a:rPr>
              <a:t>SBR #2</a:t>
            </a:r>
          </a:p>
        </p:txBody>
      </p:sp>
    </p:spTree>
    <p:extLst>
      <p:ext uri="{BB962C8B-B14F-4D97-AF65-F5344CB8AC3E}">
        <p14:creationId xmlns:p14="http://schemas.microsoft.com/office/powerpoint/2010/main" val="407488561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6449950" y="3501956"/>
            <a:ext cx="4645250" cy="1457937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Oxidation Ditch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:\Users\Grant\Pictures\Water Planet\Strasburg, VA\20130318_0947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1" r="-2" b="3926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683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8FE9-419F-4BAF-AC18-697EB86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051559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Wastewater treatment for Beginning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306D8-40CF-4CB4-A9A4-2F5472CD6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Grow bacteria that feed on soluble pollutants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Settle out the bacteria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Send clean water into the stream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sign&#10;&#10;Description automatically generated">
            <a:extLst>
              <a:ext uri="{FF2B5EF4-FFF2-40B4-BE49-F238E27FC236}">
                <a16:creationId xmlns:a16="http://schemas.microsoft.com/office/drawing/2014/main" id="{7BDE16D5-7838-4290-B3C9-1187AF5EA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05" r="837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55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Comments &amp; Questions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B4F37AC-663E-4151-9070-2D18831E9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5373" y="1485687"/>
            <a:ext cx="6574649" cy="49309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46EB4-77B5-4A02-9CA1-3B062F7F0065}"/>
              </a:ext>
            </a:extLst>
          </p:cNvPr>
          <p:cNvSpPr txBox="1"/>
          <p:nvPr/>
        </p:nvSpPr>
        <p:spPr>
          <a:xfrm>
            <a:off x="4345372" y="419678"/>
            <a:ext cx="657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 Weaver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g.weaver@cleanwaterops.com</a:t>
            </a:r>
          </a:p>
        </p:txBody>
      </p:sp>
    </p:spTree>
    <p:extLst>
      <p:ext uri="{BB962C8B-B14F-4D97-AF65-F5344CB8AC3E}">
        <p14:creationId xmlns:p14="http://schemas.microsoft.com/office/powerpoint/2010/main" val="233727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8FE9-419F-4BAF-AC18-697EB86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30165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Wastewater treatment for </a:t>
            </a:r>
            <a:r>
              <a:rPr lang="en-US" b="1" dirty="0"/>
              <a:t>Advanced</a:t>
            </a:r>
            <a:r>
              <a:rPr lang="en-US" dirty="0"/>
              <a:t>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306D8-40CF-4CB4-A9A4-2F5472CD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436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Grow bacteria that feed on soluble pollutants </a:t>
            </a:r>
            <a:r>
              <a:rPr lang="en-US" sz="2600" b="1" i="1" dirty="0"/>
              <a:t>by maintaining optimal living conditions for the bacteria that treat wastewater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BOD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Nitrogen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Phosphorus 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Alkalinity / pH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1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8FE9-419F-4BAF-AC18-697EB86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016976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Wastewater treatment for </a:t>
            </a:r>
            <a:r>
              <a:rPr lang="en-US" b="1" dirty="0"/>
              <a:t>Advanced</a:t>
            </a:r>
            <a:r>
              <a:rPr lang="en-US" dirty="0"/>
              <a:t>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306D8-40CF-4CB4-A9A4-2F5472CD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436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Grow bacteria that feed on soluble pollutants </a:t>
            </a:r>
            <a:r>
              <a:rPr lang="en-US" sz="2600" b="1" i="1" dirty="0"/>
              <a:t>by maintaining optimal living conditions for the bacteria that treat wastewater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BOD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Nitrogen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Phosphorus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Alkalinity / pH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Settle out the bacteria </a:t>
            </a:r>
            <a:r>
              <a:rPr lang="en-US" sz="2600" b="1" i="1" dirty="0"/>
              <a:t>by managing clarifiers and excellent process control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8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8FE9-419F-4BAF-AC18-697EB86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4687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Wastewater treatment for </a:t>
            </a:r>
            <a:r>
              <a:rPr lang="en-US" b="1" dirty="0"/>
              <a:t>Advanced</a:t>
            </a:r>
            <a:r>
              <a:rPr lang="en-US" dirty="0"/>
              <a:t>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306D8-40CF-4CB4-A9A4-2F5472CD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436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Grow bacteria that feed on soluble pollutants </a:t>
            </a:r>
            <a:r>
              <a:rPr lang="en-US" sz="2600" b="1" i="1" dirty="0"/>
              <a:t>by maintaining optimal living conditions for the bacteria that treat wastewater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BOD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Nitrogen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Phosphorus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Alkalinity / pH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Settle out the bacteria </a:t>
            </a:r>
            <a:r>
              <a:rPr lang="en-US" sz="2600" b="1" i="1" dirty="0"/>
              <a:t>by managing clarifiers and excellent process control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Send </a:t>
            </a:r>
            <a:r>
              <a:rPr lang="en-US" sz="2600" b="1" i="1" dirty="0">
                <a:solidFill>
                  <a:schemeClr val="tx1"/>
                </a:solidFill>
              </a:rPr>
              <a:t>cleaner</a:t>
            </a:r>
            <a:r>
              <a:rPr lang="en-US" sz="2600" dirty="0">
                <a:solidFill>
                  <a:schemeClr val="tx1"/>
                </a:solidFill>
              </a:rPr>
              <a:t> water into the stream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8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8FE9-419F-4BAF-AC18-697EB86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039836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Wastewater treatment for </a:t>
            </a:r>
            <a:r>
              <a:rPr lang="en-US" b="1" dirty="0"/>
              <a:t>Advanced</a:t>
            </a:r>
            <a:r>
              <a:rPr lang="en-US" dirty="0"/>
              <a:t>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306D8-40CF-4CB4-A9A4-2F5472CD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4362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Grow bacteria that feed on soluble pollutants </a:t>
            </a:r>
            <a:r>
              <a:rPr lang="en-US" b="1" i="1" dirty="0"/>
              <a:t>by maintaining optimal living conditions for the bacteria that treat wastewater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1" dirty="0"/>
              <a:t>BOD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1" dirty="0"/>
              <a:t>Nitrogen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1" dirty="0"/>
              <a:t>Phosphorus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1" dirty="0"/>
              <a:t>Alkalinity / pH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Settle out the bacteria </a:t>
            </a:r>
            <a:r>
              <a:rPr lang="en-US" b="1" i="1" dirty="0"/>
              <a:t>by managing clarifiers and excellent process control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Send </a:t>
            </a:r>
            <a:r>
              <a:rPr lang="en-US" b="1" i="1" dirty="0">
                <a:solidFill>
                  <a:schemeClr val="tx1"/>
                </a:solidFill>
              </a:rPr>
              <a:t>cleaner</a:t>
            </a:r>
            <a:r>
              <a:rPr lang="en-US" dirty="0">
                <a:solidFill>
                  <a:schemeClr val="tx1"/>
                </a:solidFill>
              </a:rPr>
              <a:t> water into the stream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i="1" dirty="0"/>
              <a:t>Create the right conditions to maximize the controlled release of nitrogen gas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5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9091C-6FF8-4B5C-BCA8-0E1138499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20CC74-4501-4CE6-9C5B-D4A5F711B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3467" y="1547877"/>
            <a:ext cx="10905066" cy="376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476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D3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108FE9-419F-4BAF-AC18-697EB86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Advanced</a:t>
            </a:r>
            <a:r>
              <a:rPr lang="en-US">
                <a:solidFill>
                  <a:srgbClr val="FFFFFF"/>
                </a:solidFill>
              </a:rPr>
              <a:t> Wastewater Treatment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EEC77-64ED-4E7A-BBA9-3C394C47D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49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306D8-40CF-4CB4-A9A4-2F5472CD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FFFFFF"/>
                </a:solidFill>
              </a:rPr>
              <a:t>Process control!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Collect data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Compile, analyze, and interpret data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Intelligently apply data</a:t>
            </a:r>
          </a:p>
        </p:txBody>
      </p:sp>
    </p:spTree>
    <p:extLst>
      <p:ext uri="{BB962C8B-B14F-4D97-AF65-F5344CB8AC3E}">
        <p14:creationId xmlns:p14="http://schemas.microsoft.com/office/powerpoint/2010/main" val="2411614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549</Words>
  <Application>Microsoft Office PowerPoint</Application>
  <PresentationFormat>Widescreen</PresentationFormat>
  <Paragraphs>191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Office Theme</vt:lpstr>
      <vt:lpstr>PowerPoint Presentation</vt:lpstr>
      <vt:lpstr>Kansas Nutrient Reduction Strategy</vt:lpstr>
      <vt:lpstr>Wastewater treatment for Beginning Operators</vt:lpstr>
      <vt:lpstr>Wastewater treatment for Advanced Operators</vt:lpstr>
      <vt:lpstr>Wastewater treatment for Advanced Operators</vt:lpstr>
      <vt:lpstr>Wastewater treatment for Advanced Operators</vt:lpstr>
      <vt:lpstr>Wastewater treatment for Advanced Operators</vt:lpstr>
      <vt:lpstr>PowerPoint Presentation</vt:lpstr>
      <vt:lpstr>Advanced Wastewater Treatment</vt:lpstr>
      <vt:lpstr>Process Control</vt:lpstr>
      <vt:lpstr>Process Control Targets </vt:lpstr>
      <vt:lpstr>Measurement Tools </vt:lpstr>
      <vt:lpstr>ORP or Oxidation Reduction Potential</vt:lpstr>
      <vt:lpstr>PowerPoint Presentation</vt:lpstr>
      <vt:lpstr>Ammonia</vt:lpstr>
      <vt:lpstr>Nitrate</vt:lpstr>
      <vt:lpstr>Phosphorus</vt:lpstr>
      <vt:lpstr>Field testing for phosphorus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 &amp;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Weaver</dc:creator>
  <cp:lastModifiedBy>Grant Weaver</cp:lastModifiedBy>
  <cp:revision>9</cp:revision>
  <dcterms:created xsi:type="dcterms:W3CDTF">2019-07-09T13:38:22Z</dcterms:created>
  <dcterms:modified xsi:type="dcterms:W3CDTF">2019-07-09T18:40:01Z</dcterms:modified>
</cp:coreProperties>
</file>