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3"/>
  </p:sldMasterIdLst>
  <p:notesMasterIdLst>
    <p:notesMasterId r:id="rId104"/>
  </p:notesMasterIdLst>
  <p:handoutMasterIdLst>
    <p:handoutMasterId r:id="rId105"/>
  </p:handoutMasterIdLst>
  <p:sldIdLst>
    <p:sldId id="1215" r:id="rId24"/>
    <p:sldId id="1205" r:id="rId25"/>
    <p:sldId id="1018" r:id="rId26"/>
    <p:sldId id="1153" r:id="rId27"/>
    <p:sldId id="1152" r:id="rId28"/>
    <p:sldId id="999" r:id="rId29"/>
    <p:sldId id="1151" r:id="rId30"/>
    <p:sldId id="1182" r:id="rId31"/>
    <p:sldId id="484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414" r:id="rId41"/>
    <p:sldId id="415" r:id="rId42"/>
    <p:sldId id="416" r:id="rId43"/>
    <p:sldId id="417" r:id="rId44"/>
    <p:sldId id="418" r:id="rId45"/>
    <p:sldId id="419" r:id="rId46"/>
    <p:sldId id="420" r:id="rId47"/>
    <p:sldId id="332" r:id="rId48"/>
    <p:sldId id="1064" r:id="rId49"/>
    <p:sldId id="1058" r:id="rId50"/>
    <p:sldId id="335" r:id="rId51"/>
    <p:sldId id="336" r:id="rId52"/>
    <p:sldId id="337" r:id="rId53"/>
    <p:sldId id="338" r:id="rId54"/>
    <p:sldId id="339" r:id="rId55"/>
    <p:sldId id="840" r:id="rId56"/>
    <p:sldId id="837" r:id="rId57"/>
    <p:sldId id="838" r:id="rId58"/>
    <p:sldId id="343" r:id="rId59"/>
    <p:sldId id="344" r:id="rId60"/>
    <p:sldId id="345" r:id="rId61"/>
    <p:sldId id="346" r:id="rId62"/>
    <p:sldId id="347" r:id="rId63"/>
    <p:sldId id="1061" r:id="rId64"/>
    <p:sldId id="1073" r:id="rId65"/>
    <p:sldId id="1086" r:id="rId66"/>
    <p:sldId id="1084" r:id="rId67"/>
    <p:sldId id="1087" r:id="rId68"/>
    <p:sldId id="1090" r:id="rId69"/>
    <p:sldId id="1065" r:id="rId70"/>
    <p:sldId id="1072" r:id="rId71"/>
    <p:sldId id="1094" r:id="rId72"/>
    <p:sldId id="871" r:id="rId73"/>
    <p:sldId id="934" r:id="rId74"/>
    <p:sldId id="1116" r:id="rId75"/>
    <p:sldId id="793" r:id="rId76"/>
    <p:sldId id="1222" r:id="rId77"/>
    <p:sldId id="1011" r:id="rId78"/>
    <p:sldId id="911" r:id="rId79"/>
    <p:sldId id="531" r:id="rId80"/>
    <p:sldId id="912" r:id="rId81"/>
    <p:sldId id="915" r:id="rId82"/>
    <p:sldId id="913" r:id="rId83"/>
    <p:sldId id="1092" r:id="rId84"/>
    <p:sldId id="932" r:id="rId85"/>
    <p:sldId id="857" r:id="rId86"/>
    <p:sldId id="919" r:id="rId87"/>
    <p:sldId id="875" r:id="rId88"/>
    <p:sldId id="922" r:id="rId89"/>
    <p:sldId id="377" r:id="rId90"/>
    <p:sldId id="1020" r:id="rId91"/>
    <p:sldId id="1171" r:id="rId92"/>
    <p:sldId id="380" r:id="rId93"/>
    <p:sldId id="1172" r:id="rId94"/>
    <p:sldId id="1179" r:id="rId95"/>
    <p:sldId id="1108" r:id="rId96"/>
    <p:sldId id="382" r:id="rId97"/>
    <p:sldId id="1176" r:id="rId98"/>
    <p:sldId id="1021" r:id="rId99"/>
    <p:sldId id="1099" r:id="rId100"/>
    <p:sldId id="1173" r:id="rId101"/>
    <p:sldId id="1175" r:id="rId102"/>
    <p:sldId id="1177" r:id="rId10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dwin, Janet" initials="GJ" lastIdx="1" clrIdx="0">
    <p:extLst>
      <p:ext uri="{19B8F6BF-5375-455C-9EA6-DF929625EA0E}">
        <p15:presenceInfo xmlns:p15="http://schemas.microsoft.com/office/powerpoint/2012/main" userId="S-1-5-21-1339303556-449845944-1601390327-147423" providerId="AD"/>
      </p:ext>
    </p:extLst>
  </p:cmAuthor>
  <p:cmAuthor id="2" name="Shriner, Paul" initials="SP" lastIdx="10" clrIdx="1">
    <p:extLst>
      <p:ext uri="{19B8F6BF-5375-455C-9EA6-DF929625EA0E}">
        <p15:presenceInfo xmlns:p15="http://schemas.microsoft.com/office/powerpoint/2012/main" userId="S-1-5-21-1339303556-449845944-1601390327-147481" providerId="AD"/>
      </p:ext>
    </p:extLst>
  </p:cmAuthor>
  <p:cmAuthor id="3" name="Tripp, Anthony" initials="TA" lastIdx="7" clrIdx="2">
    <p:extLst>
      <p:ext uri="{19B8F6BF-5375-455C-9EA6-DF929625EA0E}">
        <p15:presenceInfo xmlns:p15="http://schemas.microsoft.com/office/powerpoint/2012/main" userId="S-1-5-21-1339303556-449845944-1601390327-3794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86415" autoAdjust="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outlineViewPr>
    <p:cViewPr>
      <p:scale>
        <a:sx n="33" d="100"/>
        <a:sy n="33" d="100"/>
      </p:scale>
      <p:origin x="0" y="-1903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3.xml"/><Relationship Id="rId21" Type="http://schemas.openxmlformats.org/officeDocument/2006/relationships/customXml" Target="../customXml/item2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84" Type="http://schemas.openxmlformats.org/officeDocument/2006/relationships/slide" Target="slides/slide61.xml"/><Relationship Id="rId89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6.xml"/><Relationship Id="rId107" Type="http://schemas.openxmlformats.org/officeDocument/2006/relationships/presProps" Target="presProps.xml"/><Relationship Id="rId11" Type="http://schemas.openxmlformats.org/officeDocument/2006/relationships/customXml" Target="../customXml/item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87" Type="http://schemas.openxmlformats.org/officeDocument/2006/relationships/slide" Target="slides/slide64.xml"/><Relationship Id="rId102" Type="http://schemas.openxmlformats.org/officeDocument/2006/relationships/slide" Target="slides/slide79.xml"/><Relationship Id="rId110" Type="http://schemas.openxmlformats.org/officeDocument/2006/relationships/tableStyles" Target="tableStyles.xml"/><Relationship Id="rId5" Type="http://schemas.openxmlformats.org/officeDocument/2006/relationships/customXml" Target="../customXml/item5.xml"/><Relationship Id="rId61" Type="http://schemas.openxmlformats.org/officeDocument/2006/relationships/slide" Target="slides/slide38.xml"/><Relationship Id="rId82" Type="http://schemas.openxmlformats.org/officeDocument/2006/relationships/slide" Target="slides/slide59.xml"/><Relationship Id="rId90" Type="http://schemas.openxmlformats.org/officeDocument/2006/relationships/slide" Target="slides/slide67.xml"/><Relationship Id="rId95" Type="http://schemas.openxmlformats.org/officeDocument/2006/relationships/slide" Target="slides/slide7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77" Type="http://schemas.openxmlformats.org/officeDocument/2006/relationships/slide" Target="slides/slide54.xml"/><Relationship Id="rId100" Type="http://schemas.openxmlformats.org/officeDocument/2006/relationships/slide" Target="slides/slide77.xml"/><Relationship Id="rId105" Type="http://schemas.openxmlformats.org/officeDocument/2006/relationships/handoutMaster" Target="handoutMasters/handoutMaster1.xml"/><Relationship Id="rId8" Type="http://schemas.openxmlformats.org/officeDocument/2006/relationships/customXml" Target="../customXml/item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80" Type="http://schemas.openxmlformats.org/officeDocument/2006/relationships/slide" Target="slides/slide57.xml"/><Relationship Id="rId85" Type="http://schemas.openxmlformats.org/officeDocument/2006/relationships/slide" Target="slides/slide62.xml"/><Relationship Id="rId93" Type="http://schemas.openxmlformats.org/officeDocument/2006/relationships/slide" Target="slides/slide70.xml"/><Relationship Id="rId98" Type="http://schemas.openxmlformats.org/officeDocument/2006/relationships/slide" Target="slides/slide75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103" Type="http://schemas.openxmlformats.org/officeDocument/2006/relationships/slide" Target="slides/slide80.xml"/><Relationship Id="rId108" Type="http://schemas.openxmlformats.org/officeDocument/2006/relationships/viewProps" Target="viewProps.xml"/><Relationship Id="rId20" Type="http://schemas.openxmlformats.org/officeDocument/2006/relationships/customXml" Target="../customXml/item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slide" Target="slides/slide60.xml"/><Relationship Id="rId88" Type="http://schemas.openxmlformats.org/officeDocument/2006/relationships/slide" Target="slides/slide65.xml"/><Relationship Id="rId91" Type="http://schemas.openxmlformats.org/officeDocument/2006/relationships/slide" Target="slides/slide68.xml"/><Relationship Id="rId96" Type="http://schemas.openxmlformats.org/officeDocument/2006/relationships/slide" Target="slides/slide7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slideMaster" Target="slideMasters/slideMaster1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6" Type="http://schemas.openxmlformats.org/officeDocument/2006/relationships/commentAuthors" Target="commentAuthors.xml"/><Relationship Id="rId10" Type="http://schemas.openxmlformats.org/officeDocument/2006/relationships/customXml" Target="../customXml/item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slide" Target="slides/slide63.xml"/><Relationship Id="rId94" Type="http://schemas.openxmlformats.org/officeDocument/2006/relationships/slide" Target="slides/slide71.xml"/><Relationship Id="rId99" Type="http://schemas.openxmlformats.org/officeDocument/2006/relationships/slide" Target="slides/slide76.xml"/><Relationship Id="rId101" Type="http://schemas.openxmlformats.org/officeDocument/2006/relationships/slide" Target="slides/slide7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" Target="slides/slide16.xml"/><Relationship Id="rId109" Type="http://schemas.openxmlformats.org/officeDocument/2006/relationships/theme" Target="theme/theme1.xml"/><Relationship Id="rId34" Type="http://schemas.openxmlformats.org/officeDocument/2006/relationships/slide" Target="slides/slide11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76" Type="http://schemas.openxmlformats.org/officeDocument/2006/relationships/slide" Target="slides/slide53.xml"/><Relationship Id="rId97" Type="http://schemas.openxmlformats.org/officeDocument/2006/relationships/slide" Target="slides/slide74.xml"/><Relationship Id="rId104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71" Type="http://schemas.openxmlformats.org/officeDocument/2006/relationships/slide" Target="slides/slide48.xml"/><Relationship Id="rId92" Type="http://schemas.openxmlformats.org/officeDocument/2006/relationships/slide" Target="slides/slide6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BF3D7-485D-4B33-A261-30D5ADDCD4C5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786B9-B93D-4135-BD41-01E3E034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55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E9419-2C56-4C1E-991F-78F283BAEE07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01E67-06D1-49F1-9411-9F3564F72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6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0" y="4416109"/>
            <a:ext cx="5028161" cy="4184016"/>
          </a:xfrm>
          <a:noFill/>
        </p:spPr>
        <p:txBody>
          <a:bodyPr wrap="square" lIns="91778" tIns="45084" rIns="91778" bIns="4508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0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3375" y="698500"/>
            <a:ext cx="6191250" cy="34829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37807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0" y="4416109"/>
            <a:ext cx="5028161" cy="4184016"/>
          </a:xfrm>
          <a:noFill/>
        </p:spPr>
        <p:txBody>
          <a:bodyPr wrap="square" lIns="91778" tIns="45084" rIns="91778" bIns="4508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/>
          </a:p>
        </p:txBody>
      </p:sp>
      <p:sp>
        <p:nvSpPr>
          <p:cNvPr id="1310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3375" y="698500"/>
            <a:ext cx="6191250" cy="34829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61858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0" y="4416109"/>
            <a:ext cx="5028161" cy="4184016"/>
          </a:xfrm>
          <a:noFill/>
        </p:spPr>
        <p:txBody>
          <a:bodyPr wrap="square" lIns="91778" tIns="45084" rIns="91778" bIns="4508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/>
          </a:p>
        </p:txBody>
      </p:sp>
      <p:sp>
        <p:nvSpPr>
          <p:cNvPr id="1310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3375" y="698500"/>
            <a:ext cx="6191250" cy="34829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0558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0" y="4416109"/>
            <a:ext cx="5028161" cy="4184016"/>
          </a:xfrm>
          <a:noFill/>
        </p:spPr>
        <p:txBody>
          <a:bodyPr wrap="square" lIns="91778" tIns="45084" rIns="91778" bIns="4508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0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3375" y="698500"/>
            <a:ext cx="6191250" cy="34829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817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0" y="4416109"/>
            <a:ext cx="5028161" cy="4184016"/>
          </a:xfrm>
          <a:noFill/>
        </p:spPr>
        <p:txBody>
          <a:bodyPr wrap="square" lIns="91778" tIns="45084" rIns="91778" bIns="4508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0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3375" y="698500"/>
            <a:ext cx="6191250" cy="34829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10262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0" y="4416109"/>
            <a:ext cx="5028161" cy="4184016"/>
          </a:xfrm>
          <a:noFill/>
        </p:spPr>
        <p:txBody>
          <a:bodyPr wrap="square" lIns="91778" tIns="45084" rIns="91778" bIns="4508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0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3375" y="698500"/>
            <a:ext cx="6191250" cy="34829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04354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0" y="4416109"/>
            <a:ext cx="5028161" cy="4184016"/>
          </a:xfrm>
          <a:noFill/>
        </p:spPr>
        <p:txBody>
          <a:bodyPr wrap="square" lIns="91778" tIns="45084" rIns="91778" bIns="4508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0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3375" y="698500"/>
            <a:ext cx="6191250" cy="34829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52750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0" y="4416109"/>
            <a:ext cx="5028161" cy="4184016"/>
          </a:xfrm>
          <a:noFill/>
        </p:spPr>
        <p:txBody>
          <a:bodyPr wrap="square" lIns="91778" tIns="45084" rIns="91778" bIns="4508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0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3375" y="698500"/>
            <a:ext cx="6191250" cy="34829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63452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0" y="4416109"/>
            <a:ext cx="5028161" cy="4184016"/>
          </a:xfrm>
          <a:noFill/>
        </p:spPr>
        <p:txBody>
          <a:bodyPr wrap="square" lIns="91778" tIns="45084" rIns="91778" bIns="4508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/>
          </a:p>
        </p:txBody>
      </p:sp>
      <p:sp>
        <p:nvSpPr>
          <p:cNvPr id="1310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3375" y="698500"/>
            <a:ext cx="6191250" cy="34829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66245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0" y="4416109"/>
            <a:ext cx="5028161" cy="4184016"/>
          </a:xfrm>
          <a:noFill/>
        </p:spPr>
        <p:txBody>
          <a:bodyPr wrap="square" lIns="91778" tIns="45084" rIns="91778" bIns="4508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/>
          </a:p>
        </p:txBody>
      </p:sp>
      <p:sp>
        <p:nvSpPr>
          <p:cNvPr id="1310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3375" y="698500"/>
            <a:ext cx="6191250" cy="34829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96337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0" y="4416109"/>
            <a:ext cx="5028161" cy="4184016"/>
          </a:xfrm>
          <a:noFill/>
        </p:spPr>
        <p:txBody>
          <a:bodyPr wrap="square" lIns="91778" tIns="45084" rIns="91778" bIns="4508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/>
          </a:p>
        </p:txBody>
      </p:sp>
      <p:sp>
        <p:nvSpPr>
          <p:cNvPr id="1310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3375" y="698500"/>
            <a:ext cx="6191250" cy="34829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1625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0B13ED-4437-4832-9AAE-7E67430AC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A9F8D47-F451-4E4C-87C2-F4918F4AC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A7ED3C-7A23-4702-B8A2-D331CDC0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1ED88E-6CB1-4AB4-9E7D-BF228926DE0F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9134CC-D693-4546-89E5-F3D4EAD6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7F8914-4F30-422D-A080-F04DD283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285DF-640E-4BDC-9485-31BEBC28BF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85A6C-58CE-4BF5-B01D-5D1CDD10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9EE8CE-A0D7-4D65-A4D5-F369DD5D9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0C92F8-09BF-4A50-8E10-97D07325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FA2379-B95B-4088-ACB4-969F5D6ED85F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D70265-E623-4B69-A50E-FD2E69E4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10BB56-97E7-46A1-BE03-E2BCC367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A17B2-652E-42E8-9C3C-FDC23351FE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2B6BDA3-2AA0-49F1-B84A-C67DD841B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69DF54-C1EB-43D0-AE04-74F835A18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B0B680-43A0-4898-82DD-F13A3045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F12D5-588F-4A12-8B7A-1FDF79002510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D676F0-E88B-423A-81C8-A2D107A8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90204A-0C04-4F2D-8E2F-6D74D5BFC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7D5FD-0D70-4BC9-B10A-C0EE8FEEC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8A361-8B03-4F1B-8BCE-59EF2A64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EB8860-A26B-438D-8DCC-7D0873D91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D76B6A-76F8-4E8B-9849-C5BEE98B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DD8B30-F152-443A-B1C6-07E89F93B9D5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2CE8EA-9181-4C14-AD5C-B53BEF26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1FBEA1-6151-4EE9-B0CB-50352B67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DA84B-B4DF-4466-ACCF-C5458BA3B6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3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344D88-8AB0-41D5-B1D6-27CD2C57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B89275-3FF6-49CF-8742-F582CDD47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683EFE-D54C-44D8-886E-D6478B39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5B243A-2BD5-4C52-B4D7-CCEEA2521BAB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FE84BC-8812-4439-B4F7-A06D292F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F55E27-2911-436B-BB75-7CC5C28A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288B-A1D7-4500-995F-9D15E2DE69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4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9AAD4-831C-425A-A73A-A34619D1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B0BF6F-739A-4867-A213-2B08D5CDA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7114C6-156E-4568-A41F-634789AE8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7D754C-C510-4374-A66E-A239BA04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EE7CE-9EA4-4522-976F-58FBFB0977DC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3DC4F9-6F15-4B41-9428-7CB79B59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848559-BEFA-4632-9F6C-0D5F2F072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CE8C4-54F8-4B18-9EEA-3422FFA695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5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372F5-7DD7-403A-A89D-690F8114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81E66F-659E-4F70-A4F4-441F538A0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B42940-4D37-474F-9FEA-0405175D7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BECDA4-1004-4E83-A008-0652F50F4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98D4A48-6EA3-4E09-9981-8830C28AC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C2E27A-9700-4DC1-A439-E6690B03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B85E8-81FD-44BE-A711-BCB71A80D89F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7320841-284D-4B43-9FD8-ACA2FC33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BAD8201-DA68-4B18-BD97-FC9A1948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4A3A3-8AC5-4DA8-9A32-2BC0402DD7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6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DB841C-7008-41D2-8419-5142E8721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54B0A2-F0E2-41F5-82B0-6A702AFC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3EFE9-2B9C-4FC3-9166-1E0B56E55FCE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A79E7E-B084-4364-A640-79D68FBB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E858E1E-568E-4457-9BCD-39E0F02D7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F08C9-1AE5-4431-B819-66462B2D42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9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8171832-BC0F-4570-BC8A-8CEA0740E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DC9CB0-2CA6-478F-8655-D55EB4180193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CD4996-E7C9-4590-97DF-18180AA9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21DC65-8CEB-4A75-891A-0FD81923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36DB2-4B01-469A-BB1E-475CF7DA14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8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939E95-F790-4900-81AE-69065DE4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520833-721A-419E-A7A5-81D93FD60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12C5E0-922D-4696-AD9C-1E5EC0EF1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4C5B00-5714-4639-8CEA-DFDCEC81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EFD1D-ABAD-4043-B6E5-4B793832F247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CD20A0-76CC-4427-82F4-CE4DCB0F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83D019-5E99-47E0-B5A5-5263D603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6EA40-D317-4DFF-9897-9FCB5D61F5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1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71B838-3D28-431E-93A6-2A37CFE72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41BEB49-D887-4BC9-9EB0-F00AAAF53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F866A6-934A-4E37-B23A-22A99E15D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F4B8BB-A4C1-4DBA-A730-2CF2F363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0A9D6-117A-4E33-A172-24A178289E40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6DAFA0-BD58-47D3-87F5-6E292036E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D5802B-862A-4115-A1E3-7C189661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83992-B505-455C-B209-C9E0D04D0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8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DECBA20-60F6-484D-AC08-252D189B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D943E0-47FF-4043-B365-B81326E85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B5EC52-F4E6-40D5-9D91-44547AC4D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E1FA24-36C0-44A9-AEBC-7FA67380CB43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699621-9648-4C12-8F88-C44D54E29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D1AB64-2C47-4632-B62D-EABFC4819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D26655-FAD4-424E-AC73-FF6EADB7BE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0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7924442-B5B2-4171-8679-0D4A86A4D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88" r="30490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B471FB3E-7A4D-46CD-A748-925D2067645F}"/>
              </a:ext>
            </a:extLst>
          </p:cNvPr>
          <p:cNvSpPr txBox="1">
            <a:spLocks/>
          </p:cNvSpPr>
          <p:nvPr/>
        </p:nvSpPr>
        <p:spPr>
          <a:xfrm>
            <a:off x="846253" y="276726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>
                <a:solidFill>
                  <a:schemeClr val="bg1"/>
                </a:solidFill>
              </a:rPr>
              <a:t>Nitrogen Removal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A480F00-D04D-4EC7-8519-5BA37AD68F47}"/>
              </a:ext>
            </a:extLst>
          </p:cNvPr>
          <p:cNvSpPr txBox="1">
            <a:spLocks/>
          </p:cNvSpPr>
          <p:nvPr/>
        </p:nvSpPr>
        <p:spPr>
          <a:xfrm>
            <a:off x="6670462" y="96825"/>
            <a:ext cx="5181569" cy="2918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University of Kansas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100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Annual Water and Wastewater School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Lawrence, Kansas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July 30, 2019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Grant Weaver, PE &amp; wastewater operator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G.Weaver@CleanWaterOps.com </a:t>
            </a:r>
          </a:p>
        </p:txBody>
      </p:sp>
    </p:spTree>
    <p:extLst>
      <p:ext uri="{BB962C8B-B14F-4D97-AF65-F5344CB8AC3E}">
        <p14:creationId xmlns:p14="http://schemas.microsoft.com/office/powerpoint/2010/main" val="239633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2322514" y="2797105"/>
            <a:ext cx="3128963" cy="2179638"/>
            <a:chOff x="491" y="2066"/>
            <a:chExt cx="1971" cy="1373"/>
          </a:xfrm>
        </p:grpSpPr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491" y="2066"/>
              <a:ext cx="1065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algn="ctr" defTabSz="804863" eaLnBrk="0" hangingPunct="0">
                <a:spcBef>
                  <a:spcPct val="50000"/>
                </a:spcBef>
              </a:pPr>
              <a:r>
                <a:rPr lang="en-US" sz="2400" b="1" dirty="0">
                  <a:latin typeface="Cambria" pitchFamily="18" charset="0"/>
                  <a:cs typeface="Estrangelo Edessa" pitchFamily="66" charset="0"/>
                </a:rPr>
                <a:t>Ammonia (NH</a:t>
              </a:r>
              <a:r>
                <a:rPr lang="en-US" sz="2400" b="1" baseline="-25000" dirty="0">
                  <a:latin typeface="Cambria" pitchFamily="18" charset="0"/>
                  <a:cs typeface="Estrangelo Edessa" pitchFamily="66" charset="0"/>
                </a:rPr>
                <a:t>4</a:t>
              </a:r>
              <a:r>
                <a:rPr lang="en-US" sz="2400" b="1" dirty="0">
                  <a:latin typeface="Cambria" pitchFamily="18" charset="0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03" name="Rectangle 8"/>
            <p:cNvSpPr>
              <a:spLocks noChangeArrowheads="1"/>
            </p:cNvSpPr>
            <p:nvPr/>
          </p:nvSpPr>
          <p:spPr bwMode="auto">
            <a:xfrm>
              <a:off x="1461" y="2155"/>
              <a:ext cx="1001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/>
            <a:p>
              <a:pPr defTabSz="804863" eaLnBrk="0" hangingPunct="0">
                <a:spcBef>
                  <a:spcPct val="50000"/>
                </a:spcBef>
              </a:pPr>
              <a:endParaRPr lang="en-US" sz="1200" b="1"/>
            </a:p>
          </p:txBody>
        </p:sp>
        <p:sp>
          <p:nvSpPr>
            <p:cNvPr id="33816" name="Rectangle 22"/>
            <p:cNvSpPr>
              <a:spLocks noChangeArrowheads="1"/>
            </p:cNvSpPr>
            <p:nvPr/>
          </p:nvSpPr>
          <p:spPr bwMode="auto">
            <a:xfrm>
              <a:off x="687" y="3214"/>
              <a:ext cx="673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/>
            <a:p>
              <a:pPr defTabSz="804863" eaLnBrk="0" hangingPunct="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49B4783D-17C4-4A32-860C-471EBBD7CDF6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1" y="254977"/>
            <a:ext cx="8297863" cy="2382716"/>
          </a:xfrm>
          <a:prstGeom prst="rect">
            <a:avLst/>
          </a:prstGeom>
        </p:spPr>
        <p:txBody>
          <a:bodyPr vert="horz" wrap="square" lIns="80962" tIns="41275" rIns="80962" bIns="41275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01688"/>
            <a:r>
              <a:rPr lang="en-US" dirty="0">
                <a:cs typeface="Estrangelo Edessa" pitchFamily="66" charset="0"/>
              </a:rPr>
              <a:t>  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Ammonia Removal</a:t>
            </a:r>
          </a:p>
          <a:p>
            <a:pPr defTabSz="801688"/>
            <a:r>
              <a:rPr lang="en-US" sz="3500" dirty="0">
                <a:cs typeface="Estrangelo Edessa" pitchFamily="66" charset="0"/>
              </a:rPr>
              <a:t>    </a:t>
            </a:r>
            <a:r>
              <a:rPr lang="en-US" sz="3200" dirty="0">
                <a:cs typeface="Estrangelo Edessa" pitchFamily="66" charset="0"/>
              </a:rPr>
              <a:t>Ammonia (NH</a:t>
            </a:r>
            <a:r>
              <a:rPr lang="en-US" sz="3200" baseline="-25000" dirty="0">
                <a:cs typeface="Estrangelo Edessa" pitchFamily="66" charset="0"/>
              </a:rPr>
              <a:t>4</a:t>
            </a:r>
            <a:r>
              <a:rPr lang="en-US" sz="3200" dirty="0">
                <a:cs typeface="Estrangelo Edessa" pitchFamily="66" charset="0"/>
              </a:rPr>
              <a:t>) is converted to Nitrate (NO</a:t>
            </a:r>
            <a:r>
              <a:rPr lang="en-US" sz="3200" baseline="-25000" dirty="0">
                <a:cs typeface="Estrangelo Edessa" pitchFamily="66" charset="0"/>
              </a:rPr>
              <a:t>3</a:t>
            </a:r>
            <a:r>
              <a:rPr lang="en-US" sz="3200" dirty="0">
                <a:cs typeface="Estrangelo Edessa" pitchFamily="66" charset="0"/>
              </a:rPr>
              <a:t>)</a:t>
            </a:r>
            <a:br>
              <a:rPr lang="en-US" sz="3200" dirty="0">
                <a:cs typeface="Estrangelo Edessa" pitchFamily="66" charset="0"/>
              </a:rPr>
            </a:br>
            <a:r>
              <a:rPr lang="en-US" sz="40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55501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1" y="533401"/>
            <a:ext cx="8297863" cy="771525"/>
          </a:xfrm>
        </p:spPr>
        <p:txBody>
          <a:bodyPr vert="horz" wrap="square" lIns="80962" tIns="41275" rIns="80962" bIns="41275" numCol="1" anchor="ctr" anchorCtr="0" compatLnSpc="1">
            <a:prstTxWarp prst="textNoShape">
              <a:avLst/>
            </a:prstTxWarp>
          </a:bodyPr>
          <a:lstStyle/>
          <a:p>
            <a:pPr algn="l" defTabSz="801688"/>
            <a:r>
              <a:rPr lang="en-US" dirty="0">
                <a:cs typeface="Estrangelo Edessa" pitchFamily="66" charset="0"/>
              </a:rPr>
              <a:t>  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Ammonia Removal 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2322513" y="1838255"/>
            <a:ext cx="2374900" cy="3138488"/>
            <a:chOff x="491" y="1462"/>
            <a:chExt cx="1496" cy="1977"/>
          </a:xfrm>
        </p:grpSpPr>
        <p:sp>
          <p:nvSpPr>
            <p:cNvPr id="33799" name="Arc 4"/>
            <p:cNvSpPr>
              <a:spLocks/>
            </p:cNvSpPr>
            <p:nvPr/>
          </p:nvSpPr>
          <p:spPr bwMode="auto">
            <a:xfrm rot="10800000">
              <a:off x="1292" y="1756"/>
              <a:ext cx="695" cy="377"/>
            </a:xfrm>
            <a:custGeom>
              <a:avLst/>
              <a:gdLst>
                <a:gd name="T0" fmla="*/ 0 w 21631"/>
                <a:gd name="T1" fmla="*/ 0 h 21600"/>
                <a:gd name="T2" fmla="*/ 22 w 21631"/>
                <a:gd name="T3" fmla="*/ 7 h 21600"/>
                <a:gd name="T4" fmla="*/ 0 w 21631"/>
                <a:gd name="T5" fmla="*/ 7 h 21600"/>
                <a:gd name="T6" fmla="*/ 0 60000 65536"/>
                <a:gd name="T7" fmla="*/ 0 60000 65536"/>
                <a:gd name="T8" fmla="*/ 0 60000 65536"/>
                <a:gd name="T9" fmla="*/ 0 w 21631"/>
                <a:gd name="T10" fmla="*/ 0 h 21600"/>
                <a:gd name="T11" fmla="*/ 21631 w 216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1" h="21600" fill="none" extrusionOk="0">
                  <a:moveTo>
                    <a:pt x="0" y="0"/>
                  </a:moveTo>
                  <a:cubicBezTo>
                    <a:pt x="10" y="0"/>
                    <a:pt x="20" y="-1"/>
                    <a:pt x="31" y="0"/>
                  </a:cubicBezTo>
                  <a:cubicBezTo>
                    <a:pt x="11960" y="0"/>
                    <a:pt x="21631" y="9670"/>
                    <a:pt x="21631" y="21600"/>
                  </a:cubicBezTo>
                </a:path>
                <a:path w="21631" h="21600" stroke="0" extrusionOk="0">
                  <a:moveTo>
                    <a:pt x="0" y="0"/>
                  </a:moveTo>
                  <a:cubicBezTo>
                    <a:pt x="10" y="0"/>
                    <a:pt x="20" y="-1"/>
                    <a:pt x="31" y="0"/>
                  </a:cubicBezTo>
                  <a:cubicBezTo>
                    <a:pt x="11960" y="0"/>
                    <a:pt x="21631" y="9670"/>
                    <a:pt x="21631" y="21600"/>
                  </a:cubicBezTo>
                  <a:lnTo>
                    <a:pt x="3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491" y="2066"/>
              <a:ext cx="1065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algn="ctr" defTabSz="804863" eaLnBrk="0" hangingPunct="0">
                <a:spcBef>
                  <a:spcPct val="50000"/>
                </a:spcBef>
              </a:pPr>
              <a:r>
                <a:rPr lang="en-US" sz="2400" b="1" dirty="0">
                  <a:latin typeface="Cambria" pitchFamily="18" charset="0"/>
                  <a:cs typeface="Estrangelo Edessa" pitchFamily="66" charset="0"/>
                </a:rPr>
                <a:t>Ammonia (NH</a:t>
              </a:r>
              <a:r>
                <a:rPr lang="en-US" sz="2400" b="1" baseline="-25000" dirty="0">
                  <a:latin typeface="Cambria" pitchFamily="18" charset="0"/>
                  <a:cs typeface="Estrangelo Edessa" pitchFamily="66" charset="0"/>
                </a:rPr>
                <a:t>4</a:t>
              </a:r>
              <a:r>
                <a:rPr lang="en-US" sz="2400" b="1" dirty="0">
                  <a:latin typeface="Cambria" pitchFamily="18" charset="0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16" name="Rectangle 22"/>
            <p:cNvSpPr>
              <a:spLocks noChangeArrowheads="1"/>
            </p:cNvSpPr>
            <p:nvPr/>
          </p:nvSpPr>
          <p:spPr bwMode="auto">
            <a:xfrm>
              <a:off x="687" y="3214"/>
              <a:ext cx="673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/>
            <a:p>
              <a:pPr defTabSz="804863"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3817" name="Rectangle 23"/>
            <p:cNvSpPr>
              <a:spLocks noChangeArrowheads="1"/>
            </p:cNvSpPr>
            <p:nvPr/>
          </p:nvSpPr>
          <p:spPr bwMode="auto">
            <a:xfrm>
              <a:off x="771" y="1462"/>
              <a:ext cx="882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962" tIns="41275" rIns="80962" bIns="41275">
              <a:spAutoFit/>
            </a:bodyPr>
            <a:lstStyle/>
            <a:p>
              <a:pPr defTabSz="804863" eaLnBrk="0" hangingPunct="0"/>
              <a:r>
                <a:rPr lang="en-US" dirty="0">
                  <a:latin typeface="Cambria" pitchFamily="18" charset="0"/>
                  <a:cs typeface="Estrangelo Edessa" pitchFamily="66" charset="0"/>
                </a:rPr>
                <a:t>Oxygen (O</a:t>
              </a:r>
              <a:r>
                <a:rPr lang="en-US" baseline="-25000" dirty="0">
                  <a:latin typeface="Cambria" pitchFamily="18" charset="0"/>
                  <a:cs typeface="Estrangelo Edessa" pitchFamily="66" charset="0"/>
                </a:rPr>
                <a:t>2</a:t>
              </a:r>
              <a:r>
                <a:rPr lang="en-US" dirty="0">
                  <a:latin typeface="Cambria" pitchFamily="18" charset="0"/>
                  <a:cs typeface="Estrangelo Edessa" pitchFamily="66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2908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1" y="533401"/>
            <a:ext cx="8297863" cy="771525"/>
          </a:xfrm>
        </p:spPr>
        <p:txBody>
          <a:bodyPr vert="horz" wrap="square" lIns="80962" tIns="41275" rIns="80962" bIns="41275" numCol="1" anchor="ctr" anchorCtr="0" compatLnSpc="1">
            <a:prstTxWarp prst="textNoShape">
              <a:avLst/>
            </a:prstTxWarp>
          </a:bodyPr>
          <a:lstStyle/>
          <a:p>
            <a:pPr algn="l" defTabSz="801688"/>
            <a:r>
              <a:rPr lang="en-US" dirty="0">
                <a:cs typeface="Estrangelo Edessa" pitchFamily="66" charset="0"/>
              </a:rPr>
              <a:t>  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Ammonia Removal 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2322514" y="1838255"/>
            <a:ext cx="2386013" cy="3138488"/>
            <a:chOff x="491" y="1462"/>
            <a:chExt cx="1503" cy="1977"/>
          </a:xfrm>
        </p:grpSpPr>
        <p:sp>
          <p:nvSpPr>
            <p:cNvPr id="33799" name="Arc 4"/>
            <p:cNvSpPr>
              <a:spLocks/>
            </p:cNvSpPr>
            <p:nvPr/>
          </p:nvSpPr>
          <p:spPr bwMode="auto">
            <a:xfrm rot="10800000">
              <a:off x="1292" y="1756"/>
              <a:ext cx="695" cy="377"/>
            </a:xfrm>
            <a:custGeom>
              <a:avLst/>
              <a:gdLst>
                <a:gd name="T0" fmla="*/ 0 w 21631"/>
                <a:gd name="T1" fmla="*/ 0 h 21600"/>
                <a:gd name="T2" fmla="*/ 22 w 21631"/>
                <a:gd name="T3" fmla="*/ 7 h 21600"/>
                <a:gd name="T4" fmla="*/ 0 w 21631"/>
                <a:gd name="T5" fmla="*/ 7 h 21600"/>
                <a:gd name="T6" fmla="*/ 0 60000 65536"/>
                <a:gd name="T7" fmla="*/ 0 60000 65536"/>
                <a:gd name="T8" fmla="*/ 0 60000 65536"/>
                <a:gd name="T9" fmla="*/ 0 w 21631"/>
                <a:gd name="T10" fmla="*/ 0 h 21600"/>
                <a:gd name="T11" fmla="*/ 21631 w 216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1" h="21600" fill="none" extrusionOk="0">
                  <a:moveTo>
                    <a:pt x="0" y="0"/>
                  </a:moveTo>
                  <a:cubicBezTo>
                    <a:pt x="10" y="0"/>
                    <a:pt x="20" y="-1"/>
                    <a:pt x="31" y="0"/>
                  </a:cubicBezTo>
                  <a:cubicBezTo>
                    <a:pt x="11960" y="0"/>
                    <a:pt x="21631" y="9670"/>
                    <a:pt x="21631" y="21600"/>
                  </a:cubicBezTo>
                </a:path>
                <a:path w="21631" h="21600" stroke="0" extrusionOk="0">
                  <a:moveTo>
                    <a:pt x="0" y="0"/>
                  </a:moveTo>
                  <a:cubicBezTo>
                    <a:pt x="10" y="0"/>
                    <a:pt x="20" y="-1"/>
                    <a:pt x="31" y="0"/>
                  </a:cubicBezTo>
                  <a:cubicBezTo>
                    <a:pt x="11960" y="0"/>
                    <a:pt x="21631" y="9670"/>
                    <a:pt x="21631" y="21600"/>
                  </a:cubicBezTo>
                  <a:lnTo>
                    <a:pt x="3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491" y="2066"/>
              <a:ext cx="1065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algn="ctr" defTabSz="804863" eaLnBrk="0" hangingPunct="0">
                <a:spcBef>
                  <a:spcPct val="50000"/>
                </a:spcBef>
              </a:pPr>
              <a:r>
                <a:rPr lang="en-US" sz="2400" b="1" dirty="0">
                  <a:latin typeface="Cambria" pitchFamily="18" charset="0"/>
                  <a:cs typeface="Estrangelo Edessa" pitchFamily="66" charset="0"/>
                </a:rPr>
                <a:t>Ammonia (NH</a:t>
              </a:r>
              <a:r>
                <a:rPr lang="en-US" sz="2400" b="1" baseline="-25000" dirty="0">
                  <a:latin typeface="Cambria" pitchFamily="18" charset="0"/>
                  <a:cs typeface="Estrangelo Edessa" pitchFamily="66" charset="0"/>
                </a:rPr>
                <a:t>4</a:t>
              </a:r>
              <a:r>
                <a:rPr lang="en-US" sz="2400" b="1" dirty="0">
                  <a:latin typeface="Cambria" pitchFamily="18" charset="0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14" name="Rectangle 20"/>
            <p:cNvSpPr>
              <a:spLocks noChangeArrowheads="1"/>
            </p:cNvSpPr>
            <p:nvPr/>
          </p:nvSpPr>
          <p:spPr bwMode="auto">
            <a:xfrm>
              <a:off x="852" y="3063"/>
              <a:ext cx="788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defTabSz="804863" eaLnBrk="0" hangingPunct="0">
                <a:spcBef>
                  <a:spcPct val="50000"/>
                </a:spcBef>
              </a:pPr>
              <a:r>
                <a:rPr lang="en-US" dirty="0">
                  <a:latin typeface="Cambria" pitchFamily="18" charset="0"/>
                  <a:cs typeface="Estrangelo Edessa" pitchFamily="66" charset="0"/>
                </a:rPr>
                <a:t>Alkalinity</a:t>
              </a:r>
            </a:p>
          </p:txBody>
        </p:sp>
        <p:sp>
          <p:nvSpPr>
            <p:cNvPr id="33815" name="Arc 21"/>
            <p:cNvSpPr>
              <a:spLocks/>
            </p:cNvSpPr>
            <p:nvPr/>
          </p:nvSpPr>
          <p:spPr bwMode="auto">
            <a:xfrm rot="10394175">
              <a:off x="1216" y="2602"/>
              <a:ext cx="778" cy="420"/>
            </a:xfrm>
            <a:custGeom>
              <a:avLst/>
              <a:gdLst>
                <a:gd name="T0" fmla="*/ 28 w 21508"/>
                <a:gd name="T1" fmla="*/ 1 h 21600"/>
                <a:gd name="T2" fmla="*/ 0 w 21508"/>
                <a:gd name="T3" fmla="*/ 8 h 21600"/>
                <a:gd name="T4" fmla="*/ 0 w 215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08"/>
                <a:gd name="T10" fmla="*/ 0 h 21600"/>
                <a:gd name="T11" fmla="*/ 21508 w 215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08" h="21600" fill="none" extrusionOk="0">
                  <a:moveTo>
                    <a:pt x="21508" y="2269"/>
                  </a:moveTo>
                  <a:cubicBezTo>
                    <a:pt x="20347" y="13258"/>
                    <a:pt x="11078" y="21599"/>
                    <a:pt x="28" y="21600"/>
                  </a:cubicBezTo>
                  <a:cubicBezTo>
                    <a:pt x="18" y="21600"/>
                    <a:pt x="9" y="21599"/>
                    <a:pt x="0" y="21599"/>
                  </a:cubicBezTo>
                </a:path>
                <a:path w="21508" h="21600" stroke="0" extrusionOk="0">
                  <a:moveTo>
                    <a:pt x="21508" y="2269"/>
                  </a:moveTo>
                  <a:cubicBezTo>
                    <a:pt x="20347" y="13258"/>
                    <a:pt x="11078" y="21599"/>
                    <a:pt x="28" y="21600"/>
                  </a:cubicBezTo>
                  <a:cubicBezTo>
                    <a:pt x="18" y="21600"/>
                    <a:pt x="9" y="21599"/>
                    <a:pt x="0" y="21599"/>
                  </a:cubicBezTo>
                  <a:lnTo>
                    <a:pt x="28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Rectangle 22"/>
            <p:cNvSpPr>
              <a:spLocks noChangeArrowheads="1"/>
            </p:cNvSpPr>
            <p:nvPr/>
          </p:nvSpPr>
          <p:spPr bwMode="auto">
            <a:xfrm>
              <a:off x="687" y="3214"/>
              <a:ext cx="673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/>
            <a:p>
              <a:pPr defTabSz="804863"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3817" name="Rectangle 23"/>
            <p:cNvSpPr>
              <a:spLocks noChangeArrowheads="1"/>
            </p:cNvSpPr>
            <p:nvPr/>
          </p:nvSpPr>
          <p:spPr bwMode="auto">
            <a:xfrm>
              <a:off x="771" y="1462"/>
              <a:ext cx="855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962" tIns="41275" rIns="80962" bIns="41275">
              <a:spAutoFit/>
            </a:bodyPr>
            <a:lstStyle/>
            <a:p>
              <a:pPr defTabSz="804863" eaLnBrk="0" hangingPunct="0"/>
              <a:r>
                <a:rPr lang="en-US" dirty="0">
                  <a:latin typeface="Cambria" pitchFamily="18" charset="0"/>
                  <a:cs typeface="Estrangelo Edessa" pitchFamily="66" charset="0"/>
                </a:rPr>
                <a:t>Oxygen (O</a:t>
              </a:r>
              <a:r>
                <a:rPr lang="en-US" baseline="-25000" dirty="0">
                  <a:latin typeface="Cambria" pitchFamily="18" charset="0"/>
                  <a:cs typeface="Estrangelo Edessa" pitchFamily="66" charset="0"/>
                </a:rPr>
                <a:t>2</a:t>
              </a:r>
              <a:r>
                <a:rPr lang="en-US" dirty="0">
                  <a:latin typeface="Cambria" pitchFamily="18" charset="0"/>
                  <a:cs typeface="Estrangelo Edessa" pitchFamily="66" charset="0"/>
                </a:rPr>
                <a:t>)</a:t>
              </a:r>
            </a:p>
          </p:txBody>
        </p:sp>
      </p:grpSp>
      <p:sp>
        <p:nvSpPr>
          <p:cNvPr id="11" name="Arc 23"/>
          <p:cNvSpPr>
            <a:spLocks/>
          </p:cNvSpPr>
          <p:nvPr/>
        </p:nvSpPr>
        <p:spPr bwMode="auto">
          <a:xfrm rot="10800000">
            <a:off x="4813301" y="3577594"/>
            <a:ext cx="946150" cy="527050"/>
          </a:xfrm>
          <a:custGeom>
            <a:avLst/>
            <a:gdLst>
              <a:gd name="T0" fmla="*/ 41444432 w 21600"/>
              <a:gd name="T1" fmla="*/ 12860265 h 21600"/>
              <a:gd name="T2" fmla="*/ 0 w 21600"/>
              <a:gd name="T3" fmla="*/ 0 h 21600"/>
              <a:gd name="T4" fmla="*/ 4144443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5638800" y="4379843"/>
            <a:ext cx="846139" cy="3603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0962" tIns="41275" rIns="80962" bIns="41275">
            <a:spAutoFit/>
          </a:bodyPr>
          <a:lstStyle/>
          <a:p>
            <a:pPr defTabSz="804863" eaLnBrk="0" hangingPunct="0">
              <a:spcBef>
                <a:spcPct val="50000"/>
              </a:spcBef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H</a:t>
            </a:r>
            <a:r>
              <a:rPr lang="en-US" baseline="30000" dirty="0">
                <a:latin typeface="Cambria" pitchFamily="18" charset="0"/>
                <a:cs typeface="Estrangelo Edessa" pitchFamily="66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781917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2322513" y="1838255"/>
            <a:ext cx="4826000" cy="3138488"/>
            <a:chOff x="491" y="1462"/>
            <a:chExt cx="3040" cy="1977"/>
          </a:xfrm>
        </p:grpSpPr>
        <p:sp>
          <p:nvSpPr>
            <p:cNvPr id="33799" name="Arc 4"/>
            <p:cNvSpPr>
              <a:spLocks/>
            </p:cNvSpPr>
            <p:nvPr/>
          </p:nvSpPr>
          <p:spPr bwMode="auto">
            <a:xfrm rot="10800000">
              <a:off x="1292" y="1756"/>
              <a:ext cx="695" cy="377"/>
            </a:xfrm>
            <a:custGeom>
              <a:avLst/>
              <a:gdLst>
                <a:gd name="T0" fmla="*/ 0 w 21631"/>
                <a:gd name="T1" fmla="*/ 0 h 21600"/>
                <a:gd name="T2" fmla="*/ 22 w 21631"/>
                <a:gd name="T3" fmla="*/ 7 h 21600"/>
                <a:gd name="T4" fmla="*/ 0 w 21631"/>
                <a:gd name="T5" fmla="*/ 7 h 21600"/>
                <a:gd name="T6" fmla="*/ 0 60000 65536"/>
                <a:gd name="T7" fmla="*/ 0 60000 65536"/>
                <a:gd name="T8" fmla="*/ 0 60000 65536"/>
                <a:gd name="T9" fmla="*/ 0 w 21631"/>
                <a:gd name="T10" fmla="*/ 0 h 21600"/>
                <a:gd name="T11" fmla="*/ 21631 w 216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1" h="21600" fill="none" extrusionOk="0">
                  <a:moveTo>
                    <a:pt x="0" y="0"/>
                  </a:moveTo>
                  <a:cubicBezTo>
                    <a:pt x="10" y="0"/>
                    <a:pt x="20" y="-1"/>
                    <a:pt x="31" y="0"/>
                  </a:cubicBezTo>
                  <a:cubicBezTo>
                    <a:pt x="11960" y="0"/>
                    <a:pt x="21631" y="9670"/>
                    <a:pt x="21631" y="21600"/>
                  </a:cubicBezTo>
                </a:path>
                <a:path w="21631" h="21600" stroke="0" extrusionOk="0">
                  <a:moveTo>
                    <a:pt x="0" y="0"/>
                  </a:moveTo>
                  <a:cubicBezTo>
                    <a:pt x="10" y="0"/>
                    <a:pt x="20" y="-1"/>
                    <a:pt x="31" y="0"/>
                  </a:cubicBezTo>
                  <a:cubicBezTo>
                    <a:pt x="11960" y="0"/>
                    <a:pt x="21631" y="9670"/>
                    <a:pt x="21631" y="21600"/>
                  </a:cubicBezTo>
                  <a:lnTo>
                    <a:pt x="3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491" y="2066"/>
              <a:ext cx="1065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algn="ctr" defTabSz="804863" eaLnBrk="0" hangingPunct="0">
                <a:spcBef>
                  <a:spcPct val="50000"/>
                </a:spcBef>
              </a:pPr>
              <a:r>
                <a:rPr lang="en-US" sz="2400" b="1" dirty="0">
                  <a:latin typeface="Cambria" pitchFamily="18" charset="0"/>
                  <a:cs typeface="Estrangelo Edessa" pitchFamily="66" charset="0"/>
                </a:rPr>
                <a:t>Ammonia (NH</a:t>
              </a:r>
              <a:r>
                <a:rPr lang="en-US" sz="2400" b="1" baseline="-25000" dirty="0">
                  <a:latin typeface="Cambria" pitchFamily="18" charset="0"/>
                  <a:cs typeface="Estrangelo Edessa" pitchFamily="66" charset="0"/>
                </a:rPr>
                <a:t>4</a:t>
              </a:r>
              <a:r>
                <a:rPr lang="en-US" sz="2400" b="1" dirty="0">
                  <a:latin typeface="Cambria" pitchFamily="18" charset="0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02" name="Line 7"/>
            <p:cNvSpPr>
              <a:spLocks noChangeShapeType="1"/>
            </p:cNvSpPr>
            <p:nvPr/>
          </p:nvSpPr>
          <p:spPr bwMode="auto">
            <a:xfrm>
              <a:off x="1576" y="2325"/>
              <a:ext cx="9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Rectangle 9"/>
            <p:cNvSpPr>
              <a:spLocks noChangeArrowheads="1"/>
            </p:cNvSpPr>
            <p:nvPr/>
          </p:nvSpPr>
          <p:spPr bwMode="auto">
            <a:xfrm>
              <a:off x="2503" y="2066"/>
              <a:ext cx="1028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algn="ctr" defTabSz="804863" eaLnBrk="0" hangingPunct="0">
                <a:spcBef>
                  <a:spcPct val="50000"/>
                </a:spcBef>
              </a:pPr>
              <a:r>
                <a:rPr lang="en-US" sz="2400" b="1" dirty="0">
                  <a:latin typeface="Cambria" pitchFamily="18" charset="0"/>
                  <a:cs typeface="Estrangelo Edessa" pitchFamily="66" charset="0"/>
                </a:rPr>
                <a:t>Nitrite (NO</a:t>
              </a:r>
              <a:r>
                <a:rPr lang="en-US" sz="2400" b="1" baseline="-25000" dirty="0">
                  <a:latin typeface="Cambria" pitchFamily="18" charset="0"/>
                  <a:cs typeface="Estrangelo Edessa" pitchFamily="66" charset="0"/>
                </a:rPr>
                <a:t>2</a:t>
              </a:r>
              <a:r>
                <a:rPr lang="en-US" sz="2400" b="1" dirty="0">
                  <a:latin typeface="Cambria" pitchFamily="18" charset="0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14" name="Rectangle 20"/>
            <p:cNvSpPr>
              <a:spLocks noChangeArrowheads="1"/>
            </p:cNvSpPr>
            <p:nvPr/>
          </p:nvSpPr>
          <p:spPr bwMode="auto">
            <a:xfrm>
              <a:off x="852" y="3063"/>
              <a:ext cx="788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defTabSz="804863" eaLnBrk="0" hangingPunct="0">
                <a:spcBef>
                  <a:spcPct val="50000"/>
                </a:spcBef>
              </a:pPr>
              <a:r>
                <a:rPr lang="en-US" dirty="0">
                  <a:latin typeface="Cambria" pitchFamily="18" charset="0"/>
                  <a:cs typeface="Estrangelo Edessa" pitchFamily="66" charset="0"/>
                </a:rPr>
                <a:t>Alkalinity</a:t>
              </a:r>
            </a:p>
          </p:txBody>
        </p:sp>
        <p:sp>
          <p:nvSpPr>
            <p:cNvPr id="33815" name="Arc 21"/>
            <p:cNvSpPr>
              <a:spLocks/>
            </p:cNvSpPr>
            <p:nvPr/>
          </p:nvSpPr>
          <p:spPr bwMode="auto">
            <a:xfrm rot="10394175">
              <a:off x="1216" y="2602"/>
              <a:ext cx="778" cy="420"/>
            </a:xfrm>
            <a:custGeom>
              <a:avLst/>
              <a:gdLst>
                <a:gd name="T0" fmla="*/ 28 w 21508"/>
                <a:gd name="T1" fmla="*/ 1 h 21600"/>
                <a:gd name="T2" fmla="*/ 0 w 21508"/>
                <a:gd name="T3" fmla="*/ 8 h 21600"/>
                <a:gd name="T4" fmla="*/ 0 w 215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08"/>
                <a:gd name="T10" fmla="*/ 0 h 21600"/>
                <a:gd name="T11" fmla="*/ 21508 w 215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08" h="21600" fill="none" extrusionOk="0">
                  <a:moveTo>
                    <a:pt x="21508" y="2269"/>
                  </a:moveTo>
                  <a:cubicBezTo>
                    <a:pt x="20347" y="13258"/>
                    <a:pt x="11078" y="21599"/>
                    <a:pt x="28" y="21600"/>
                  </a:cubicBezTo>
                  <a:cubicBezTo>
                    <a:pt x="18" y="21600"/>
                    <a:pt x="9" y="21599"/>
                    <a:pt x="0" y="21599"/>
                  </a:cubicBezTo>
                </a:path>
                <a:path w="21508" h="21600" stroke="0" extrusionOk="0">
                  <a:moveTo>
                    <a:pt x="21508" y="2269"/>
                  </a:moveTo>
                  <a:cubicBezTo>
                    <a:pt x="20347" y="13258"/>
                    <a:pt x="11078" y="21599"/>
                    <a:pt x="28" y="21600"/>
                  </a:cubicBezTo>
                  <a:cubicBezTo>
                    <a:pt x="18" y="21600"/>
                    <a:pt x="9" y="21599"/>
                    <a:pt x="0" y="21599"/>
                  </a:cubicBezTo>
                  <a:lnTo>
                    <a:pt x="28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Rectangle 22"/>
            <p:cNvSpPr>
              <a:spLocks noChangeArrowheads="1"/>
            </p:cNvSpPr>
            <p:nvPr/>
          </p:nvSpPr>
          <p:spPr bwMode="auto">
            <a:xfrm>
              <a:off x="687" y="3214"/>
              <a:ext cx="673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/>
            <a:p>
              <a:pPr defTabSz="804863"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3817" name="Rectangle 23"/>
            <p:cNvSpPr>
              <a:spLocks noChangeArrowheads="1"/>
            </p:cNvSpPr>
            <p:nvPr/>
          </p:nvSpPr>
          <p:spPr bwMode="auto">
            <a:xfrm>
              <a:off x="771" y="1462"/>
              <a:ext cx="855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962" tIns="41275" rIns="80962" bIns="41275">
              <a:spAutoFit/>
            </a:bodyPr>
            <a:lstStyle/>
            <a:p>
              <a:pPr defTabSz="804863" eaLnBrk="0" hangingPunct="0"/>
              <a:r>
                <a:rPr lang="en-US" dirty="0">
                  <a:latin typeface="Cambria" pitchFamily="18" charset="0"/>
                  <a:cs typeface="Estrangelo Edessa" pitchFamily="66" charset="0"/>
                </a:rPr>
                <a:t>Oxygen (O</a:t>
              </a:r>
              <a:r>
                <a:rPr lang="en-US" baseline="-25000" dirty="0">
                  <a:latin typeface="Cambria" pitchFamily="18" charset="0"/>
                  <a:cs typeface="Estrangelo Edessa" pitchFamily="66" charset="0"/>
                </a:rPr>
                <a:t>2</a:t>
              </a:r>
              <a:r>
                <a:rPr lang="en-US" dirty="0">
                  <a:latin typeface="Cambria" pitchFamily="18" charset="0"/>
                  <a:cs typeface="Estrangelo Edessa" pitchFamily="66" charset="0"/>
                </a:rPr>
                <a:t>)</a:t>
              </a:r>
            </a:p>
          </p:txBody>
        </p:sp>
      </p:grp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38800" y="4379843"/>
            <a:ext cx="846139" cy="3603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0962" tIns="41275" rIns="80962" bIns="41275">
            <a:spAutoFit/>
          </a:bodyPr>
          <a:lstStyle/>
          <a:p>
            <a:pPr defTabSz="804863" eaLnBrk="0" hangingPunct="0">
              <a:spcBef>
                <a:spcPct val="50000"/>
              </a:spcBef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H</a:t>
            </a:r>
            <a:r>
              <a:rPr lang="en-US" baseline="30000" dirty="0">
                <a:latin typeface="Cambria" pitchFamily="18" charset="0"/>
                <a:cs typeface="Estrangelo Edessa" pitchFamily="66" charset="0"/>
              </a:rPr>
              <a:t>+</a:t>
            </a:r>
          </a:p>
        </p:txBody>
      </p:sp>
      <p:sp>
        <p:nvSpPr>
          <p:cNvPr id="14" name="Arc 23"/>
          <p:cNvSpPr>
            <a:spLocks/>
          </p:cNvSpPr>
          <p:nvPr/>
        </p:nvSpPr>
        <p:spPr bwMode="auto">
          <a:xfrm rot="10800000">
            <a:off x="4813301" y="3577594"/>
            <a:ext cx="946150" cy="527050"/>
          </a:xfrm>
          <a:custGeom>
            <a:avLst/>
            <a:gdLst>
              <a:gd name="T0" fmla="*/ 41444432 w 21600"/>
              <a:gd name="T1" fmla="*/ 12860265 h 21600"/>
              <a:gd name="T2" fmla="*/ 0 w 21600"/>
              <a:gd name="T3" fmla="*/ 0 h 21600"/>
              <a:gd name="T4" fmla="*/ 4144443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F99197FD-0265-4F81-A054-49BBAF774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1" y="533401"/>
            <a:ext cx="8297863" cy="771525"/>
          </a:xfrm>
        </p:spPr>
        <p:txBody>
          <a:bodyPr vert="horz" wrap="square" lIns="80962" tIns="41275" rIns="80962" bIns="41275" numCol="1" anchor="ctr" anchorCtr="0" compatLnSpc="1">
            <a:prstTxWarp prst="textNoShape">
              <a:avLst/>
            </a:prstTxWarp>
          </a:bodyPr>
          <a:lstStyle/>
          <a:p>
            <a:pPr algn="l" defTabSz="801688"/>
            <a:r>
              <a:rPr lang="en-US" dirty="0">
                <a:cs typeface="Estrangelo Edessa" pitchFamily="66" charset="0"/>
              </a:rPr>
              <a:t>  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Ammonia Removal </a:t>
            </a:r>
          </a:p>
        </p:txBody>
      </p:sp>
    </p:spTree>
    <p:extLst>
      <p:ext uri="{BB962C8B-B14F-4D97-AF65-F5344CB8AC3E}">
        <p14:creationId xmlns:p14="http://schemas.microsoft.com/office/powerpoint/2010/main" val="359591527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1" y="533401"/>
            <a:ext cx="8297863" cy="771525"/>
          </a:xfrm>
        </p:spPr>
        <p:txBody>
          <a:bodyPr vert="horz" wrap="square" lIns="80962" tIns="41275" rIns="80962" bIns="41275" numCol="1" anchor="ctr" anchorCtr="0" compatLnSpc="1">
            <a:prstTxWarp prst="textNoShape">
              <a:avLst/>
            </a:prstTxWarp>
          </a:bodyPr>
          <a:lstStyle/>
          <a:p>
            <a:pPr algn="l" defTabSz="801688"/>
            <a:r>
              <a:rPr lang="en-US" dirty="0">
                <a:cs typeface="Estrangelo Edessa" pitchFamily="66" charset="0"/>
              </a:rPr>
              <a:t>  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Ammonia Removal 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2322513" y="1838255"/>
            <a:ext cx="5481638" cy="3138488"/>
            <a:chOff x="491" y="1462"/>
            <a:chExt cx="3453" cy="1977"/>
          </a:xfrm>
        </p:grpSpPr>
        <p:sp>
          <p:nvSpPr>
            <p:cNvPr id="33799" name="Arc 4"/>
            <p:cNvSpPr>
              <a:spLocks/>
            </p:cNvSpPr>
            <p:nvPr/>
          </p:nvSpPr>
          <p:spPr bwMode="auto">
            <a:xfrm rot="10800000">
              <a:off x="1292" y="1756"/>
              <a:ext cx="695" cy="377"/>
            </a:xfrm>
            <a:custGeom>
              <a:avLst/>
              <a:gdLst>
                <a:gd name="T0" fmla="*/ 0 w 21631"/>
                <a:gd name="T1" fmla="*/ 0 h 21600"/>
                <a:gd name="T2" fmla="*/ 22 w 21631"/>
                <a:gd name="T3" fmla="*/ 7 h 21600"/>
                <a:gd name="T4" fmla="*/ 0 w 21631"/>
                <a:gd name="T5" fmla="*/ 7 h 21600"/>
                <a:gd name="T6" fmla="*/ 0 60000 65536"/>
                <a:gd name="T7" fmla="*/ 0 60000 65536"/>
                <a:gd name="T8" fmla="*/ 0 60000 65536"/>
                <a:gd name="T9" fmla="*/ 0 w 21631"/>
                <a:gd name="T10" fmla="*/ 0 h 21600"/>
                <a:gd name="T11" fmla="*/ 21631 w 216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1" h="21600" fill="none" extrusionOk="0">
                  <a:moveTo>
                    <a:pt x="0" y="0"/>
                  </a:moveTo>
                  <a:cubicBezTo>
                    <a:pt x="10" y="0"/>
                    <a:pt x="20" y="-1"/>
                    <a:pt x="31" y="0"/>
                  </a:cubicBezTo>
                  <a:cubicBezTo>
                    <a:pt x="11960" y="0"/>
                    <a:pt x="21631" y="9670"/>
                    <a:pt x="21631" y="21600"/>
                  </a:cubicBezTo>
                </a:path>
                <a:path w="21631" h="21600" stroke="0" extrusionOk="0">
                  <a:moveTo>
                    <a:pt x="0" y="0"/>
                  </a:moveTo>
                  <a:cubicBezTo>
                    <a:pt x="10" y="0"/>
                    <a:pt x="20" y="-1"/>
                    <a:pt x="31" y="0"/>
                  </a:cubicBezTo>
                  <a:cubicBezTo>
                    <a:pt x="11960" y="0"/>
                    <a:pt x="21631" y="9670"/>
                    <a:pt x="21631" y="21600"/>
                  </a:cubicBezTo>
                  <a:lnTo>
                    <a:pt x="3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0" name="Arc 5"/>
            <p:cNvSpPr>
              <a:spLocks/>
            </p:cNvSpPr>
            <p:nvPr/>
          </p:nvSpPr>
          <p:spPr bwMode="auto">
            <a:xfrm rot="10800000">
              <a:off x="3293" y="1778"/>
              <a:ext cx="651" cy="377"/>
            </a:xfrm>
            <a:custGeom>
              <a:avLst/>
              <a:gdLst>
                <a:gd name="T0" fmla="*/ 0 w 21633"/>
                <a:gd name="T1" fmla="*/ 0 h 21600"/>
                <a:gd name="T2" fmla="*/ 20 w 21633"/>
                <a:gd name="T3" fmla="*/ 7 h 21600"/>
                <a:gd name="T4" fmla="*/ 0 w 21633"/>
                <a:gd name="T5" fmla="*/ 7 h 21600"/>
                <a:gd name="T6" fmla="*/ 0 60000 65536"/>
                <a:gd name="T7" fmla="*/ 0 60000 65536"/>
                <a:gd name="T8" fmla="*/ 0 60000 65536"/>
                <a:gd name="T9" fmla="*/ 0 w 21633"/>
                <a:gd name="T10" fmla="*/ 0 h 21600"/>
                <a:gd name="T11" fmla="*/ 21633 w 2163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3" h="21600" fill="none" extrusionOk="0">
                  <a:moveTo>
                    <a:pt x="0" y="0"/>
                  </a:moveTo>
                  <a:cubicBezTo>
                    <a:pt x="11" y="0"/>
                    <a:pt x="22" y="-1"/>
                    <a:pt x="33" y="0"/>
                  </a:cubicBezTo>
                  <a:cubicBezTo>
                    <a:pt x="11962" y="0"/>
                    <a:pt x="21633" y="9670"/>
                    <a:pt x="21633" y="21600"/>
                  </a:cubicBezTo>
                </a:path>
                <a:path w="21633" h="21600" stroke="0" extrusionOk="0">
                  <a:moveTo>
                    <a:pt x="0" y="0"/>
                  </a:moveTo>
                  <a:cubicBezTo>
                    <a:pt x="11" y="0"/>
                    <a:pt x="22" y="-1"/>
                    <a:pt x="33" y="0"/>
                  </a:cubicBezTo>
                  <a:cubicBezTo>
                    <a:pt x="11962" y="0"/>
                    <a:pt x="21633" y="9670"/>
                    <a:pt x="21633" y="21600"/>
                  </a:cubicBezTo>
                  <a:lnTo>
                    <a:pt x="33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491" y="2066"/>
              <a:ext cx="1065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algn="ctr" defTabSz="804863" eaLnBrk="0" hangingPunct="0">
                <a:spcBef>
                  <a:spcPct val="50000"/>
                </a:spcBef>
              </a:pPr>
              <a:r>
                <a:rPr lang="en-US" sz="2400" b="1" dirty="0">
                  <a:latin typeface="Cambria" pitchFamily="18" charset="0"/>
                  <a:cs typeface="Estrangelo Edessa" pitchFamily="66" charset="0"/>
                </a:rPr>
                <a:t>Ammonia (NH</a:t>
              </a:r>
              <a:r>
                <a:rPr lang="en-US" sz="2400" b="1" baseline="-25000" dirty="0">
                  <a:latin typeface="Cambria" pitchFamily="18" charset="0"/>
                  <a:cs typeface="Estrangelo Edessa" pitchFamily="66" charset="0"/>
                </a:rPr>
                <a:t>4</a:t>
              </a:r>
              <a:r>
                <a:rPr lang="en-US" sz="2400" b="1" dirty="0">
                  <a:latin typeface="Cambria" pitchFamily="18" charset="0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02" name="Line 7"/>
            <p:cNvSpPr>
              <a:spLocks noChangeShapeType="1"/>
            </p:cNvSpPr>
            <p:nvPr/>
          </p:nvSpPr>
          <p:spPr bwMode="auto">
            <a:xfrm>
              <a:off x="1576" y="2325"/>
              <a:ext cx="9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3" name="Rectangle 8"/>
            <p:cNvSpPr>
              <a:spLocks noChangeArrowheads="1"/>
            </p:cNvSpPr>
            <p:nvPr/>
          </p:nvSpPr>
          <p:spPr bwMode="auto">
            <a:xfrm>
              <a:off x="1461" y="2155"/>
              <a:ext cx="1001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/>
            <a:p>
              <a:pPr defTabSz="804863" eaLnBrk="0" hangingPunct="0">
                <a:spcBef>
                  <a:spcPct val="50000"/>
                </a:spcBef>
              </a:pPr>
              <a:endParaRPr lang="en-US" sz="1200" b="1"/>
            </a:p>
          </p:txBody>
        </p:sp>
        <p:sp>
          <p:nvSpPr>
            <p:cNvPr id="33804" name="Rectangle 9"/>
            <p:cNvSpPr>
              <a:spLocks noChangeArrowheads="1"/>
            </p:cNvSpPr>
            <p:nvPr/>
          </p:nvSpPr>
          <p:spPr bwMode="auto">
            <a:xfrm>
              <a:off x="2503" y="2066"/>
              <a:ext cx="1028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algn="ctr" defTabSz="804863" eaLnBrk="0" hangingPunct="0">
                <a:spcBef>
                  <a:spcPct val="50000"/>
                </a:spcBef>
              </a:pPr>
              <a:r>
                <a:rPr lang="en-US" sz="2400" b="1" dirty="0">
                  <a:latin typeface="Cambria" pitchFamily="18" charset="0"/>
                  <a:cs typeface="Estrangelo Edessa" pitchFamily="66" charset="0"/>
                </a:rPr>
                <a:t>Nitrite (NO</a:t>
              </a:r>
              <a:r>
                <a:rPr lang="en-US" sz="2400" b="1" baseline="-25000" dirty="0">
                  <a:latin typeface="Cambria" pitchFamily="18" charset="0"/>
                  <a:cs typeface="Estrangelo Edessa" pitchFamily="66" charset="0"/>
                </a:rPr>
                <a:t>2</a:t>
              </a:r>
              <a:r>
                <a:rPr lang="en-US" sz="2400" b="1" dirty="0">
                  <a:latin typeface="Cambria" pitchFamily="18" charset="0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14" name="Rectangle 20"/>
            <p:cNvSpPr>
              <a:spLocks noChangeArrowheads="1"/>
            </p:cNvSpPr>
            <p:nvPr/>
          </p:nvSpPr>
          <p:spPr bwMode="auto">
            <a:xfrm>
              <a:off x="852" y="3063"/>
              <a:ext cx="788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defTabSz="804863" eaLnBrk="0" hangingPunct="0">
                <a:spcBef>
                  <a:spcPct val="50000"/>
                </a:spcBef>
              </a:pPr>
              <a:r>
                <a:rPr lang="en-US" dirty="0">
                  <a:latin typeface="Cambria" pitchFamily="18" charset="0"/>
                  <a:cs typeface="Estrangelo Edessa" pitchFamily="66" charset="0"/>
                </a:rPr>
                <a:t>Alkalinity</a:t>
              </a:r>
            </a:p>
          </p:txBody>
        </p:sp>
        <p:sp>
          <p:nvSpPr>
            <p:cNvPr id="33815" name="Arc 21"/>
            <p:cNvSpPr>
              <a:spLocks/>
            </p:cNvSpPr>
            <p:nvPr/>
          </p:nvSpPr>
          <p:spPr bwMode="auto">
            <a:xfrm rot="10394175">
              <a:off x="1216" y="2602"/>
              <a:ext cx="778" cy="420"/>
            </a:xfrm>
            <a:custGeom>
              <a:avLst/>
              <a:gdLst>
                <a:gd name="T0" fmla="*/ 28 w 21508"/>
                <a:gd name="T1" fmla="*/ 1 h 21600"/>
                <a:gd name="T2" fmla="*/ 0 w 21508"/>
                <a:gd name="T3" fmla="*/ 8 h 21600"/>
                <a:gd name="T4" fmla="*/ 0 w 215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08"/>
                <a:gd name="T10" fmla="*/ 0 h 21600"/>
                <a:gd name="T11" fmla="*/ 21508 w 215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08" h="21600" fill="none" extrusionOk="0">
                  <a:moveTo>
                    <a:pt x="21508" y="2269"/>
                  </a:moveTo>
                  <a:cubicBezTo>
                    <a:pt x="20347" y="13258"/>
                    <a:pt x="11078" y="21599"/>
                    <a:pt x="28" y="21600"/>
                  </a:cubicBezTo>
                  <a:cubicBezTo>
                    <a:pt x="18" y="21600"/>
                    <a:pt x="9" y="21599"/>
                    <a:pt x="0" y="21599"/>
                  </a:cubicBezTo>
                </a:path>
                <a:path w="21508" h="21600" stroke="0" extrusionOk="0">
                  <a:moveTo>
                    <a:pt x="21508" y="2269"/>
                  </a:moveTo>
                  <a:cubicBezTo>
                    <a:pt x="20347" y="13258"/>
                    <a:pt x="11078" y="21599"/>
                    <a:pt x="28" y="21600"/>
                  </a:cubicBezTo>
                  <a:cubicBezTo>
                    <a:pt x="18" y="21600"/>
                    <a:pt x="9" y="21599"/>
                    <a:pt x="0" y="21599"/>
                  </a:cubicBezTo>
                  <a:lnTo>
                    <a:pt x="28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Rectangle 22"/>
            <p:cNvSpPr>
              <a:spLocks noChangeArrowheads="1"/>
            </p:cNvSpPr>
            <p:nvPr/>
          </p:nvSpPr>
          <p:spPr bwMode="auto">
            <a:xfrm>
              <a:off x="687" y="3214"/>
              <a:ext cx="673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/>
            <a:p>
              <a:pPr defTabSz="804863"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3817" name="Rectangle 23"/>
            <p:cNvSpPr>
              <a:spLocks noChangeArrowheads="1"/>
            </p:cNvSpPr>
            <p:nvPr/>
          </p:nvSpPr>
          <p:spPr bwMode="auto">
            <a:xfrm>
              <a:off x="771" y="1462"/>
              <a:ext cx="855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962" tIns="41275" rIns="80962" bIns="41275">
              <a:spAutoFit/>
            </a:bodyPr>
            <a:lstStyle/>
            <a:p>
              <a:pPr defTabSz="804863" eaLnBrk="0" hangingPunct="0"/>
              <a:r>
                <a:rPr lang="en-US" dirty="0">
                  <a:latin typeface="Cambria" pitchFamily="18" charset="0"/>
                  <a:cs typeface="Estrangelo Edessa" pitchFamily="66" charset="0"/>
                </a:rPr>
                <a:t>Oxygen (O</a:t>
              </a:r>
              <a:r>
                <a:rPr lang="en-US" baseline="-25000" dirty="0">
                  <a:latin typeface="Cambria" pitchFamily="18" charset="0"/>
                  <a:cs typeface="Estrangelo Edessa" pitchFamily="66" charset="0"/>
                </a:rPr>
                <a:t>2</a:t>
              </a:r>
              <a:r>
                <a:rPr lang="en-US" dirty="0">
                  <a:latin typeface="Cambria" pitchFamily="18" charset="0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18" name="Rectangle 24"/>
            <p:cNvSpPr>
              <a:spLocks noChangeArrowheads="1"/>
            </p:cNvSpPr>
            <p:nvPr/>
          </p:nvSpPr>
          <p:spPr bwMode="auto">
            <a:xfrm>
              <a:off x="2939" y="1462"/>
              <a:ext cx="889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defTabSz="804863" eaLnBrk="0" hangingPunct="0"/>
              <a:r>
                <a:rPr lang="en-US" dirty="0">
                  <a:latin typeface="Cambria" pitchFamily="18" charset="0"/>
                  <a:cs typeface="Estrangelo Edessa" pitchFamily="66" charset="0"/>
                </a:rPr>
                <a:t>Oxygen (O</a:t>
              </a:r>
              <a:r>
                <a:rPr lang="en-US" baseline="-25000" dirty="0">
                  <a:latin typeface="Cambria" pitchFamily="18" charset="0"/>
                  <a:cs typeface="Estrangelo Edessa" pitchFamily="66" charset="0"/>
                </a:rPr>
                <a:t>2</a:t>
              </a:r>
              <a:r>
                <a:rPr lang="en-US" dirty="0">
                  <a:latin typeface="Cambria" pitchFamily="18" charset="0"/>
                  <a:cs typeface="Estrangelo Edessa" pitchFamily="66" charset="0"/>
                </a:rPr>
                <a:t>)</a:t>
              </a:r>
            </a:p>
          </p:txBody>
        </p:sp>
      </p:grpSp>
      <p:sp>
        <p:nvSpPr>
          <p:cNvPr id="16" name="Arc 23"/>
          <p:cNvSpPr>
            <a:spLocks/>
          </p:cNvSpPr>
          <p:nvPr/>
        </p:nvSpPr>
        <p:spPr bwMode="auto">
          <a:xfrm rot="10800000">
            <a:off x="4813301" y="3577594"/>
            <a:ext cx="946150" cy="527050"/>
          </a:xfrm>
          <a:custGeom>
            <a:avLst/>
            <a:gdLst>
              <a:gd name="T0" fmla="*/ 41444432 w 21600"/>
              <a:gd name="T1" fmla="*/ 12860265 h 21600"/>
              <a:gd name="T2" fmla="*/ 0 w 21600"/>
              <a:gd name="T3" fmla="*/ 0 h 21600"/>
              <a:gd name="T4" fmla="*/ 4144443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5638800" y="4379843"/>
            <a:ext cx="846139" cy="3603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0962" tIns="41275" rIns="80962" bIns="41275">
            <a:spAutoFit/>
          </a:bodyPr>
          <a:lstStyle/>
          <a:p>
            <a:pPr defTabSz="804863" eaLnBrk="0" hangingPunct="0">
              <a:spcBef>
                <a:spcPct val="50000"/>
              </a:spcBef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H</a:t>
            </a:r>
            <a:r>
              <a:rPr lang="en-US" baseline="30000" dirty="0">
                <a:latin typeface="Cambria" pitchFamily="18" charset="0"/>
                <a:cs typeface="Estrangelo Edessa" pitchFamily="66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4759421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1" y="533401"/>
            <a:ext cx="8297863" cy="771525"/>
          </a:xfrm>
        </p:spPr>
        <p:txBody>
          <a:bodyPr vert="horz" wrap="square" lIns="80962" tIns="41275" rIns="80962" bIns="41275" numCol="1" anchor="ctr" anchorCtr="0" compatLnSpc="1">
            <a:prstTxWarp prst="textNoShape">
              <a:avLst/>
            </a:prstTxWarp>
          </a:bodyPr>
          <a:lstStyle/>
          <a:p>
            <a:pPr algn="l" defTabSz="801688"/>
            <a:r>
              <a:rPr lang="en-US" dirty="0">
                <a:cs typeface="Estrangelo Edessa" pitchFamily="66" charset="0"/>
              </a:rPr>
              <a:t>  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Ammonia Removal 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2322513" y="1838255"/>
            <a:ext cx="7570788" cy="3138488"/>
            <a:chOff x="491" y="1462"/>
            <a:chExt cx="4769" cy="1977"/>
          </a:xfrm>
        </p:grpSpPr>
        <p:sp>
          <p:nvSpPr>
            <p:cNvPr id="33799" name="Arc 4"/>
            <p:cNvSpPr>
              <a:spLocks/>
            </p:cNvSpPr>
            <p:nvPr/>
          </p:nvSpPr>
          <p:spPr bwMode="auto">
            <a:xfrm rot="10800000">
              <a:off x="1292" y="1756"/>
              <a:ext cx="695" cy="377"/>
            </a:xfrm>
            <a:custGeom>
              <a:avLst/>
              <a:gdLst>
                <a:gd name="T0" fmla="*/ 0 w 21631"/>
                <a:gd name="T1" fmla="*/ 0 h 21600"/>
                <a:gd name="T2" fmla="*/ 22 w 21631"/>
                <a:gd name="T3" fmla="*/ 7 h 21600"/>
                <a:gd name="T4" fmla="*/ 0 w 21631"/>
                <a:gd name="T5" fmla="*/ 7 h 21600"/>
                <a:gd name="T6" fmla="*/ 0 60000 65536"/>
                <a:gd name="T7" fmla="*/ 0 60000 65536"/>
                <a:gd name="T8" fmla="*/ 0 60000 65536"/>
                <a:gd name="T9" fmla="*/ 0 w 21631"/>
                <a:gd name="T10" fmla="*/ 0 h 21600"/>
                <a:gd name="T11" fmla="*/ 21631 w 216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1" h="21600" fill="none" extrusionOk="0">
                  <a:moveTo>
                    <a:pt x="0" y="0"/>
                  </a:moveTo>
                  <a:cubicBezTo>
                    <a:pt x="10" y="0"/>
                    <a:pt x="20" y="-1"/>
                    <a:pt x="31" y="0"/>
                  </a:cubicBezTo>
                  <a:cubicBezTo>
                    <a:pt x="11960" y="0"/>
                    <a:pt x="21631" y="9670"/>
                    <a:pt x="21631" y="21600"/>
                  </a:cubicBezTo>
                </a:path>
                <a:path w="21631" h="21600" stroke="0" extrusionOk="0">
                  <a:moveTo>
                    <a:pt x="0" y="0"/>
                  </a:moveTo>
                  <a:cubicBezTo>
                    <a:pt x="10" y="0"/>
                    <a:pt x="20" y="-1"/>
                    <a:pt x="31" y="0"/>
                  </a:cubicBezTo>
                  <a:cubicBezTo>
                    <a:pt x="11960" y="0"/>
                    <a:pt x="21631" y="9670"/>
                    <a:pt x="21631" y="21600"/>
                  </a:cubicBezTo>
                  <a:lnTo>
                    <a:pt x="3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0" name="Arc 5"/>
            <p:cNvSpPr>
              <a:spLocks/>
            </p:cNvSpPr>
            <p:nvPr/>
          </p:nvSpPr>
          <p:spPr bwMode="auto">
            <a:xfrm rot="10800000">
              <a:off x="3293" y="1778"/>
              <a:ext cx="651" cy="377"/>
            </a:xfrm>
            <a:custGeom>
              <a:avLst/>
              <a:gdLst>
                <a:gd name="T0" fmla="*/ 0 w 21633"/>
                <a:gd name="T1" fmla="*/ 0 h 21600"/>
                <a:gd name="T2" fmla="*/ 20 w 21633"/>
                <a:gd name="T3" fmla="*/ 7 h 21600"/>
                <a:gd name="T4" fmla="*/ 0 w 21633"/>
                <a:gd name="T5" fmla="*/ 7 h 21600"/>
                <a:gd name="T6" fmla="*/ 0 60000 65536"/>
                <a:gd name="T7" fmla="*/ 0 60000 65536"/>
                <a:gd name="T8" fmla="*/ 0 60000 65536"/>
                <a:gd name="T9" fmla="*/ 0 w 21633"/>
                <a:gd name="T10" fmla="*/ 0 h 21600"/>
                <a:gd name="T11" fmla="*/ 21633 w 2163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3" h="21600" fill="none" extrusionOk="0">
                  <a:moveTo>
                    <a:pt x="0" y="0"/>
                  </a:moveTo>
                  <a:cubicBezTo>
                    <a:pt x="11" y="0"/>
                    <a:pt x="22" y="-1"/>
                    <a:pt x="33" y="0"/>
                  </a:cubicBezTo>
                  <a:cubicBezTo>
                    <a:pt x="11962" y="0"/>
                    <a:pt x="21633" y="9670"/>
                    <a:pt x="21633" y="21600"/>
                  </a:cubicBezTo>
                </a:path>
                <a:path w="21633" h="21600" stroke="0" extrusionOk="0">
                  <a:moveTo>
                    <a:pt x="0" y="0"/>
                  </a:moveTo>
                  <a:cubicBezTo>
                    <a:pt x="11" y="0"/>
                    <a:pt x="22" y="-1"/>
                    <a:pt x="33" y="0"/>
                  </a:cubicBezTo>
                  <a:cubicBezTo>
                    <a:pt x="11962" y="0"/>
                    <a:pt x="21633" y="9670"/>
                    <a:pt x="21633" y="21600"/>
                  </a:cubicBezTo>
                  <a:lnTo>
                    <a:pt x="33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491" y="2066"/>
              <a:ext cx="1065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algn="ctr" defTabSz="804863" eaLnBrk="0" hangingPunct="0">
                <a:spcBef>
                  <a:spcPct val="50000"/>
                </a:spcBef>
              </a:pPr>
              <a:r>
                <a:rPr lang="en-US" sz="2400" b="1" dirty="0">
                  <a:latin typeface="Cambria" pitchFamily="18" charset="0"/>
                  <a:cs typeface="Estrangelo Edessa" pitchFamily="66" charset="0"/>
                </a:rPr>
                <a:t>Ammonia (NH</a:t>
              </a:r>
              <a:r>
                <a:rPr lang="en-US" sz="2400" b="1" baseline="-25000" dirty="0">
                  <a:latin typeface="Cambria" pitchFamily="18" charset="0"/>
                  <a:cs typeface="Estrangelo Edessa" pitchFamily="66" charset="0"/>
                </a:rPr>
                <a:t>4</a:t>
              </a:r>
              <a:r>
                <a:rPr lang="en-US" sz="2400" b="1" dirty="0">
                  <a:latin typeface="Cambria" pitchFamily="18" charset="0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02" name="Line 7"/>
            <p:cNvSpPr>
              <a:spLocks noChangeShapeType="1"/>
            </p:cNvSpPr>
            <p:nvPr/>
          </p:nvSpPr>
          <p:spPr bwMode="auto">
            <a:xfrm>
              <a:off x="1576" y="2325"/>
              <a:ext cx="9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Rectangle 9"/>
            <p:cNvSpPr>
              <a:spLocks noChangeArrowheads="1"/>
            </p:cNvSpPr>
            <p:nvPr/>
          </p:nvSpPr>
          <p:spPr bwMode="auto">
            <a:xfrm>
              <a:off x="2503" y="2066"/>
              <a:ext cx="1028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algn="ctr" defTabSz="804863" eaLnBrk="0" hangingPunct="0">
                <a:spcBef>
                  <a:spcPct val="50000"/>
                </a:spcBef>
              </a:pPr>
              <a:r>
                <a:rPr lang="en-US" sz="2400" b="1" dirty="0">
                  <a:latin typeface="Cambria" pitchFamily="18" charset="0"/>
                  <a:cs typeface="Estrangelo Edessa" pitchFamily="66" charset="0"/>
                </a:rPr>
                <a:t>Nitrite (NO</a:t>
              </a:r>
              <a:r>
                <a:rPr lang="en-US" sz="2400" b="1" baseline="-25000" dirty="0">
                  <a:latin typeface="Cambria" pitchFamily="18" charset="0"/>
                  <a:cs typeface="Estrangelo Edessa" pitchFamily="66" charset="0"/>
                </a:rPr>
                <a:t>2</a:t>
              </a:r>
              <a:r>
                <a:rPr lang="en-US" sz="2400" b="1" dirty="0">
                  <a:latin typeface="Cambria" pitchFamily="18" charset="0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05" name="Line 10"/>
            <p:cNvSpPr>
              <a:spLocks noChangeShapeType="1"/>
            </p:cNvSpPr>
            <p:nvPr/>
          </p:nvSpPr>
          <p:spPr bwMode="auto">
            <a:xfrm>
              <a:off x="3503" y="2325"/>
              <a:ext cx="8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Rectangle 12"/>
            <p:cNvSpPr>
              <a:spLocks noChangeArrowheads="1"/>
            </p:cNvSpPr>
            <p:nvPr/>
          </p:nvSpPr>
          <p:spPr bwMode="auto">
            <a:xfrm>
              <a:off x="4434" y="2066"/>
              <a:ext cx="826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algn="ctr" defTabSz="804863" eaLnBrk="0" hangingPunct="0">
                <a:spcBef>
                  <a:spcPct val="50000"/>
                </a:spcBef>
              </a:pPr>
              <a:r>
                <a:rPr lang="en-US" sz="2400" b="1" dirty="0">
                  <a:latin typeface="Cambria" pitchFamily="18" charset="0"/>
                  <a:cs typeface="Estrangelo Edessa" pitchFamily="66" charset="0"/>
                </a:rPr>
                <a:t>Nitrate (NO</a:t>
              </a:r>
              <a:r>
                <a:rPr lang="en-US" sz="2400" b="1" baseline="-25000" dirty="0">
                  <a:latin typeface="Cambria" pitchFamily="18" charset="0"/>
                  <a:cs typeface="Estrangelo Edessa" pitchFamily="66" charset="0"/>
                </a:rPr>
                <a:t>3</a:t>
              </a:r>
              <a:r>
                <a:rPr lang="en-US" sz="2400" b="1" dirty="0">
                  <a:latin typeface="Cambria" pitchFamily="18" charset="0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14" name="Rectangle 20"/>
            <p:cNvSpPr>
              <a:spLocks noChangeArrowheads="1"/>
            </p:cNvSpPr>
            <p:nvPr/>
          </p:nvSpPr>
          <p:spPr bwMode="auto">
            <a:xfrm>
              <a:off x="852" y="3063"/>
              <a:ext cx="788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defTabSz="804863" eaLnBrk="0" hangingPunct="0">
                <a:spcBef>
                  <a:spcPct val="50000"/>
                </a:spcBef>
              </a:pPr>
              <a:r>
                <a:rPr lang="en-US" dirty="0">
                  <a:latin typeface="Cambria" pitchFamily="18" charset="0"/>
                  <a:cs typeface="Estrangelo Edessa" pitchFamily="66" charset="0"/>
                </a:rPr>
                <a:t>Alkalinity</a:t>
              </a:r>
            </a:p>
          </p:txBody>
        </p:sp>
        <p:sp>
          <p:nvSpPr>
            <p:cNvPr id="33815" name="Arc 21"/>
            <p:cNvSpPr>
              <a:spLocks/>
            </p:cNvSpPr>
            <p:nvPr/>
          </p:nvSpPr>
          <p:spPr bwMode="auto">
            <a:xfrm rot="10394175">
              <a:off x="1216" y="2602"/>
              <a:ext cx="778" cy="420"/>
            </a:xfrm>
            <a:custGeom>
              <a:avLst/>
              <a:gdLst>
                <a:gd name="T0" fmla="*/ 28 w 21508"/>
                <a:gd name="T1" fmla="*/ 1 h 21600"/>
                <a:gd name="T2" fmla="*/ 0 w 21508"/>
                <a:gd name="T3" fmla="*/ 8 h 21600"/>
                <a:gd name="T4" fmla="*/ 0 w 215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08"/>
                <a:gd name="T10" fmla="*/ 0 h 21600"/>
                <a:gd name="T11" fmla="*/ 21508 w 215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08" h="21600" fill="none" extrusionOk="0">
                  <a:moveTo>
                    <a:pt x="21508" y="2269"/>
                  </a:moveTo>
                  <a:cubicBezTo>
                    <a:pt x="20347" y="13258"/>
                    <a:pt x="11078" y="21599"/>
                    <a:pt x="28" y="21600"/>
                  </a:cubicBezTo>
                  <a:cubicBezTo>
                    <a:pt x="18" y="21600"/>
                    <a:pt x="9" y="21599"/>
                    <a:pt x="0" y="21599"/>
                  </a:cubicBezTo>
                </a:path>
                <a:path w="21508" h="21600" stroke="0" extrusionOk="0">
                  <a:moveTo>
                    <a:pt x="21508" y="2269"/>
                  </a:moveTo>
                  <a:cubicBezTo>
                    <a:pt x="20347" y="13258"/>
                    <a:pt x="11078" y="21599"/>
                    <a:pt x="28" y="21600"/>
                  </a:cubicBezTo>
                  <a:cubicBezTo>
                    <a:pt x="18" y="21600"/>
                    <a:pt x="9" y="21599"/>
                    <a:pt x="0" y="21599"/>
                  </a:cubicBezTo>
                  <a:lnTo>
                    <a:pt x="28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Rectangle 22"/>
            <p:cNvSpPr>
              <a:spLocks noChangeArrowheads="1"/>
            </p:cNvSpPr>
            <p:nvPr/>
          </p:nvSpPr>
          <p:spPr bwMode="auto">
            <a:xfrm>
              <a:off x="687" y="3214"/>
              <a:ext cx="673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/>
            <a:p>
              <a:pPr defTabSz="804863"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3817" name="Rectangle 23"/>
            <p:cNvSpPr>
              <a:spLocks noChangeArrowheads="1"/>
            </p:cNvSpPr>
            <p:nvPr/>
          </p:nvSpPr>
          <p:spPr bwMode="auto">
            <a:xfrm>
              <a:off x="771" y="1462"/>
              <a:ext cx="855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962" tIns="41275" rIns="80962" bIns="41275">
              <a:spAutoFit/>
            </a:bodyPr>
            <a:lstStyle/>
            <a:p>
              <a:pPr defTabSz="804863" eaLnBrk="0" hangingPunct="0"/>
              <a:r>
                <a:rPr lang="en-US" dirty="0">
                  <a:latin typeface="Cambria" pitchFamily="18" charset="0"/>
                  <a:cs typeface="Estrangelo Edessa" pitchFamily="66" charset="0"/>
                </a:rPr>
                <a:t>Oxygen (O</a:t>
              </a:r>
              <a:r>
                <a:rPr lang="en-US" baseline="-25000" dirty="0">
                  <a:latin typeface="Cambria" pitchFamily="18" charset="0"/>
                  <a:cs typeface="Estrangelo Edessa" pitchFamily="66" charset="0"/>
                </a:rPr>
                <a:t>2</a:t>
              </a:r>
              <a:r>
                <a:rPr lang="en-US" dirty="0">
                  <a:latin typeface="Cambria" pitchFamily="18" charset="0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33818" name="Rectangle 24"/>
            <p:cNvSpPr>
              <a:spLocks noChangeArrowheads="1"/>
            </p:cNvSpPr>
            <p:nvPr/>
          </p:nvSpPr>
          <p:spPr bwMode="auto">
            <a:xfrm>
              <a:off x="2939" y="1462"/>
              <a:ext cx="937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80962" tIns="41275" rIns="80962" bIns="41275">
              <a:spAutoFit/>
            </a:bodyPr>
            <a:lstStyle/>
            <a:p>
              <a:pPr defTabSz="804863" eaLnBrk="0" hangingPunct="0"/>
              <a:r>
                <a:rPr lang="en-US" dirty="0">
                  <a:latin typeface="Cambria" pitchFamily="18" charset="0"/>
                  <a:cs typeface="Estrangelo Edessa" pitchFamily="66" charset="0"/>
                </a:rPr>
                <a:t>Oxygen (O</a:t>
              </a:r>
              <a:r>
                <a:rPr lang="en-US" baseline="-25000" dirty="0">
                  <a:latin typeface="Cambria" pitchFamily="18" charset="0"/>
                  <a:cs typeface="Estrangelo Edessa" pitchFamily="66" charset="0"/>
                </a:rPr>
                <a:t>2</a:t>
              </a:r>
              <a:r>
                <a:rPr lang="en-US" dirty="0">
                  <a:latin typeface="Cambria" pitchFamily="18" charset="0"/>
                  <a:cs typeface="Estrangelo Edessa" pitchFamily="66" charset="0"/>
                </a:rPr>
                <a:t>)</a:t>
              </a:r>
            </a:p>
          </p:txBody>
        </p:sp>
      </p:grpSp>
      <p:sp>
        <p:nvSpPr>
          <p:cNvPr id="25" name="Subtitle 2"/>
          <p:cNvSpPr txBox="1">
            <a:spLocks/>
          </p:cNvSpPr>
          <p:nvPr/>
        </p:nvSpPr>
        <p:spPr bwMode="auto">
          <a:xfrm>
            <a:off x="6340188" y="4126638"/>
            <a:ext cx="4335751" cy="244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4">
              <a:spcAft>
                <a:spcPts val="20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Nitrification Habitat:</a:t>
            </a:r>
          </a:p>
          <a:p>
            <a:pPr marL="457200" lvl="5">
              <a:defRPr/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High DO / +ORP</a:t>
            </a:r>
          </a:p>
          <a:p>
            <a:pPr marL="457200" lvl="5">
              <a:defRPr/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Low BOD</a:t>
            </a:r>
          </a:p>
          <a:p>
            <a:pPr marL="457200" lvl="5">
              <a:defRPr/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High MLSS/MCRT</a:t>
            </a:r>
          </a:p>
          <a:p>
            <a:pPr marL="457200" lvl="5">
              <a:defRPr/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High HRT</a:t>
            </a:r>
          </a:p>
          <a:p>
            <a:pPr marL="0" lvl="5">
              <a:spcBef>
                <a:spcPts val="12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Consumes oxygen</a:t>
            </a:r>
          </a:p>
          <a:p>
            <a:pPr marL="0" lvl="5">
              <a:defRPr/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Consumes alkalinity: lowers pH</a:t>
            </a:r>
          </a:p>
          <a:p>
            <a:pPr lvl="1">
              <a:defRPr/>
            </a:pPr>
            <a:endParaRPr lang="en-US" dirty="0">
              <a:solidFill>
                <a:schemeClr val="bg1"/>
              </a:solidFill>
              <a:latin typeface="Cambria" pitchFamily="18" charset="0"/>
              <a:cs typeface="Estrangelo Edessa" pitchFamily="66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5638800" y="4379843"/>
            <a:ext cx="846139" cy="3603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0962" tIns="41275" rIns="80962" bIns="41275">
            <a:spAutoFit/>
          </a:bodyPr>
          <a:lstStyle/>
          <a:p>
            <a:pPr defTabSz="804863" eaLnBrk="0" hangingPunct="0">
              <a:spcBef>
                <a:spcPct val="50000"/>
              </a:spcBef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H</a:t>
            </a:r>
            <a:r>
              <a:rPr lang="en-US" baseline="30000" dirty="0">
                <a:latin typeface="Cambria" pitchFamily="18" charset="0"/>
                <a:cs typeface="Estrangelo Edessa" pitchFamily="66" charset="0"/>
              </a:rPr>
              <a:t>+</a:t>
            </a:r>
          </a:p>
        </p:txBody>
      </p:sp>
      <p:sp>
        <p:nvSpPr>
          <p:cNvPr id="20" name="Arc 23"/>
          <p:cNvSpPr>
            <a:spLocks/>
          </p:cNvSpPr>
          <p:nvPr/>
        </p:nvSpPr>
        <p:spPr bwMode="auto">
          <a:xfrm rot="10800000">
            <a:off x="4813301" y="3577594"/>
            <a:ext cx="946150" cy="527050"/>
          </a:xfrm>
          <a:custGeom>
            <a:avLst/>
            <a:gdLst>
              <a:gd name="T0" fmla="*/ 41444432 w 21600"/>
              <a:gd name="T1" fmla="*/ 12860265 h 21600"/>
              <a:gd name="T2" fmla="*/ 0 w 21600"/>
              <a:gd name="T3" fmla="*/ 0 h 21600"/>
              <a:gd name="T4" fmla="*/ 4144443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51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ubtitle 2"/>
          <p:cNvSpPr>
            <a:spLocks noGrp="1"/>
          </p:cNvSpPr>
          <p:nvPr>
            <p:ph type="subTitle" idx="1"/>
          </p:nvPr>
        </p:nvSpPr>
        <p:spPr>
          <a:xfrm>
            <a:off x="2209800" y="762000"/>
            <a:ext cx="7391400" cy="1143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26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Nitrification: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6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Ammonia (NH</a:t>
            </a:r>
            <a:r>
              <a:rPr lang="en-US" sz="2600" b="1" i="1" baseline="-25000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4</a:t>
            </a:r>
            <a:r>
              <a:rPr lang="en-US" sz="26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) is converted to Nitrate (NO</a:t>
            </a:r>
            <a:r>
              <a:rPr lang="en-US" sz="2600" b="1" i="1" baseline="-25000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3</a:t>
            </a:r>
            <a:r>
              <a:rPr lang="en-US" sz="26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)</a:t>
            </a:r>
          </a:p>
        </p:txBody>
      </p:sp>
      <p:sp>
        <p:nvSpPr>
          <p:cNvPr id="99337" name="Subtitle 2"/>
          <p:cNvSpPr txBox="1">
            <a:spLocks/>
          </p:cNvSpPr>
          <p:nvPr/>
        </p:nvSpPr>
        <p:spPr bwMode="auto">
          <a:xfrm>
            <a:off x="2286000" y="2209800"/>
            <a:ext cx="769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Aft>
                <a:spcPts val="600"/>
              </a:spcAft>
            </a:pPr>
            <a:r>
              <a:rPr lang="en-US" b="1" u="sng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Oxygen Rich Habitat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MLSS* of 2500+ mg/L (High Sludge Age / MCRT / low F:M)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ORP* of +100 to +150 mV (High DO)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Time* (high HRT … 24 hr, 12 hr, 6 hr)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Low BOD</a:t>
            </a:r>
          </a:p>
          <a:p>
            <a:pPr marL="0" lvl="5">
              <a:spcBef>
                <a:spcPts val="1800"/>
              </a:spcBef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Consumes Oxygen 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Adds acid - Consumes 7 mg/L alkalinity per mg/L of NH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4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 </a:t>
            </a:r>
            <a:r>
              <a:rPr lang="en-US" dirty="0">
                <a:latin typeface="Calibri"/>
                <a:cs typeface="Estrangelo Edessa" pitchFamily="66" charset="0"/>
              </a:rPr>
              <a:t>→ 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3</a:t>
            </a:r>
            <a:endParaRPr lang="en-US" dirty="0">
              <a:latin typeface="Cambria" pitchFamily="18" charset="0"/>
              <a:cs typeface="Estrangelo Edessa" pitchFamily="66" charset="0"/>
            </a:endParaRPr>
          </a:p>
          <a:p>
            <a:pPr marL="0" lvl="1">
              <a:spcBef>
                <a:spcPts val="600"/>
              </a:spcBef>
              <a:spcAft>
                <a:spcPts val="300"/>
              </a:spcAft>
            </a:pPr>
            <a:endParaRPr lang="en-US" dirty="0">
              <a:latin typeface="Cambria" pitchFamily="18" charset="0"/>
              <a:cs typeface="Estrangelo Edessa" pitchFamily="66" charset="0"/>
            </a:endParaRPr>
          </a:p>
          <a:p>
            <a:pPr marL="0" lvl="1" algn="r">
              <a:spcBef>
                <a:spcPts val="600"/>
              </a:spcBef>
              <a:spcAft>
                <a:spcPts val="3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*Approximate, each facility is different.</a:t>
            </a:r>
          </a:p>
        </p:txBody>
      </p:sp>
    </p:spTree>
    <p:extLst>
      <p:ext uri="{BB962C8B-B14F-4D97-AF65-F5344CB8AC3E}">
        <p14:creationId xmlns:p14="http://schemas.microsoft.com/office/powerpoint/2010/main" val="32684895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332" name="Rectangle 71">
            <a:extLst>
              <a:ext uri="{FF2B5EF4-FFF2-40B4-BE49-F238E27FC236}">
                <a16:creationId xmlns:a16="http://schemas.microsoft.com/office/drawing/2014/main" xmlns="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30" name="Subtitle 2"/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</p:spPr>
        <p:txBody>
          <a:bodyPr anchor="ctr">
            <a:normAutofit/>
          </a:bodyPr>
          <a:lstStyle/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700" i="1" dirty="0">
                <a:cs typeface="Estrangelo Edessa" pitchFamily="66" charset="0"/>
              </a:rPr>
              <a:t>Biological Nitrogen Removal: 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700" i="1" dirty="0">
                <a:cs typeface="Estrangelo Edessa" pitchFamily="66" charset="0"/>
              </a:rPr>
              <a:t>Next step: 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700" i="1" dirty="0">
                <a:cs typeface="Estrangelo Edessa" pitchFamily="66" charset="0"/>
              </a:rPr>
              <a:t>the Nitrate (NO</a:t>
            </a:r>
            <a:r>
              <a:rPr lang="en-US" sz="1700" i="1" baseline="-25000" dirty="0">
                <a:cs typeface="Estrangelo Edessa" pitchFamily="66" charset="0"/>
              </a:rPr>
              <a:t>3</a:t>
            </a:r>
            <a:r>
              <a:rPr lang="en-US" sz="1700" i="1" dirty="0">
                <a:cs typeface="Estrangelo Edessa" pitchFamily="66" charset="0"/>
              </a:rPr>
              <a:t>) created during Nitrification …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700" i="1" dirty="0">
                <a:cs typeface="Estrangelo Edessa" pitchFamily="66" charset="0"/>
              </a:rPr>
              <a:t>is converted to Nitrogen Gas (N</a:t>
            </a:r>
            <a:r>
              <a:rPr lang="en-US" sz="1700" i="1" baseline="-25000" dirty="0">
                <a:cs typeface="Estrangelo Edessa" pitchFamily="66" charset="0"/>
              </a:rPr>
              <a:t>2</a:t>
            </a:r>
            <a:r>
              <a:rPr lang="en-US" sz="1700" i="1" dirty="0">
                <a:cs typeface="Estrangelo Edessa" pitchFamily="66" charset="0"/>
              </a:rPr>
              <a:t>)</a:t>
            </a:r>
          </a:p>
        </p:txBody>
      </p:sp>
      <p:sp>
        <p:nvSpPr>
          <p:cNvPr id="99333" name="Oval 73">
            <a:extLst>
              <a:ext uri="{FF2B5EF4-FFF2-40B4-BE49-F238E27FC236}">
                <a16:creationId xmlns:a16="http://schemas.microsoft.com/office/drawing/2014/main" xmlns="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2D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1C9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" r="6071" b="-1"/>
          <a:stretch/>
        </p:blipFill>
        <p:spPr bwMode="auto"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05675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0539" y="336551"/>
            <a:ext cx="8670925" cy="968375"/>
          </a:xfrm>
        </p:spPr>
        <p:txBody>
          <a:bodyPr vert="horz" wrap="square" lIns="80962" tIns="41275" rIns="80962" bIns="41275" numCol="1" anchor="ctr" anchorCtr="0" compatLnSpc="1">
            <a:prstTxWarp prst="textNoShape">
              <a:avLst/>
            </a:prstTxWarp>
            <a:normAutofit/>
          </a:bodyPr>
          <a:lstStyle/>
          <a:p>
            <a:pPr algn="l" defTabSz="801688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Nitrate Removal </a:t>
            </a:r>
          </a:p>
        </p:txBody>
      </p:sp>
      <p:sp>
        <p:nvSpPr>
          <p:cNvPr id="37893" name="Rectangle 11"/>
          <p:cNvSpPr>
            <a:spLocks noChangeArrowheads="1"/>
          </p:cNvSpPr>
          <p:nvPr/>
        </p:nvSpPr>
        <p:spPr bwMode="auto">
          <a:xfrm>
            <a:off x="2649538" y="2503488"/>
            <a:ext cx="1517650" cy="8220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0962" tIns="41275" rIns="80962" bIns="41275">
            <a:spAutoFit/>
          </a:bodyPr>
          <a:lstStyle/>
          <a:p>
            <a:pPr algn="ctr" defTabSz="804863" eaLnBrk="0" hangingPunct="0">
              <a:spcBef>
                <a:spcPct val="50000"/>
              </a:spcBef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Nitrate (NO</a:t>
            </a:r>
            <a:r>
              <a:rPr lang="en-US" sz="2400" b="1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845147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0539" y="336551"/>
            <a:ext cx="8670925" cy="968375"/>
          </a:xfrm>
        </p:spPr>
        <p:txBody>
          <a:bodyPr vert="horz" wrap="square" lIns="80962" tIns="41275" rIns="80962" bIns="41275" numCol="1" anchor="ctr" anchorCtr="0" compatLnSpc="1">
            <a:prstTxWarp prst="textNoShape">
              <a:avLst/>
            </a:prstTxWarp>
            <a:normAutofit/>
          </a:bodyPr>
          <a:lstStyle/>
          <a:p>
            <a:pPr algn="l" defTabSz="801688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Nitrate Removal </a:t>
            </a:r>
          </a:p>
        </p:txBody>
      </p:sp>
      <p:sp>
        <p:nvSpPr>
          <p:cNvPr id="37893" name="Rectangle 11"/>
          <p:cNvSpPr>
            <a:spLocks noChangeArrowheads="1"/>
          </p:cNvSpPr>
          <p:nvPr/>
        </p:nvSpPr>
        <p:spPr bwMode="auto">
          <a:xfrm>
            <a:off x="2649538" y="2503488"/>
            <a:ext cx="1517650" cy="8220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0962" tIns="41275" rIns="80962" bIns="41275">
            <a:spAutoFit/>
          </a:bodyPr>
          <a:lstStyle/>
          <a:p>
            <a:pPr algn="ctr" defTabSz="804863" eaLnBrk="0" hangingPunct="0">
              <a:spcBef>
                <a:spcPct val="50000"/>
              </a:spcBef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Nitrate (NO</a:t>
            </a:r>
            <a:r>
              <a:rPr lang="en-US" sz="2400" b="1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)</a:t>
            </a:r>
          </a:p>
        </p:txBody>
      </p:sp>
      <p:sp>
        <p:nvSpPr>
          <p:cNvPr id="37902" name="Arc 4"/>
          <p:cNvSpPr>
            <a:spLocks/>
          </p:cNvSpPr>
          <p:nvPr/>
        </p:nvSpPr>
        <p:spPr bwMode="auto">
          <a:xfrm rot="10800000">
            <a:off x="4075114" y="1905000"/>
            <a:ext cx="1103313" cy="598488"/>
          </a:xfrm>
          <a:custGeom>
            <a:avLst/>
            <a:gdLst>
              <a:gd name="T0" fmla="*/ 0 w 21631"/>
              <a:gd name="T1" fmla="*/ 0 h 21600"/>
              <a:gd name="T2" fmla="*/ 35449 w 21631"/>
              <a:gd name="T3" fmla="*/ 10446 h 21600"/>
              <a:gd name="T4" fmla="*/ 51 w 21631"/>
              <a:gd name="T5" fmla="*/ 10446 h 21600"/>
              <a:gd name="T6" fmla="*/ 0 60000 65536"/>
              <a:gd name="T7" fmla="*/ 0 60000 65536"/>
              <a:gd name="T8" fmla="*/ 0 60000 65536"/>
              <a:gd name="T9" fmla="*/ 0 w 21631"/>
              <a:gd name="T10" fmla="*/ 0 h 21600"/>
              <a:gd name="T11" fmla="*/ 21631 w 216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1" h="21600" fill="none" extrusionOk="0">
                <a:moveTo>
                  <a:pt x="0" y="0"/>
                </a:moveTo>
                <a:cubicBezTo>
                  <a:pt x="10" y="0"/>
                  <a:pt x="20" y="-1"/>
                  <a:pt x="31" y="0"/>
                </a:cubicBezTo>
                <a:cubicBezTo>
                  <a:pt x="11960" y="0"/>
                  <a:pt x="21631" y="9670"/>
                  <a:pt x="21631" y="21600"/>
                </a:cubicBezTo>
              </a:path>
              <a:path w="21631" h="21600" stroke="0" extrusionOk="0">
                <a:moveTo>
                  <a:pt x="0" y="0"/>
                </a:moveTo>
                <a:cubicBezTo>
                  <a:pt x="10" y="0"/>
                  <a:pt x="20" y="-1"/>
                  <a:pt x="31" y="0"/>
                </a:cubicBezTo>
                <a:cubicBezTo>
                  <a:pt x="11960" y="0"/>
                  <a:pt x="21631" y="9670"/>
                  <a:pt x="21631" y="21600"/>
                </a:cubicBezTo>
                <a:lnTo>
                  <a:pt x="31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Rectangle 23"/>
          <p:cNvSpPr>
            <a:spLocks noChangeArrowheads="1"/>
          </p:cNvSpPr>
          <p:nvPr/>
        </p:nvSpPr>
        <p:spPr bwMode="auto">
          <a:xfrm>
            <a:off x="3542684" y="1457238"/>
            <a:ext cx="623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04863" eaLnBrk="0" hangingPunct="0"/>
            <a:r>
              <a:rPr lang="en-US" dirty="0">
                <a:latin typeface="Cambria" pitchFamily="18" charset="0"/>
                <a:cs typeface="Estrangelo Edessa" pitchFamily="66" charset="0"/>
              </a:rPr>
              <a:t>BOD</a:t>
            </a:r>
          </a:p>
        </p:txBody>
      </p:sp>
    </p:spTree>
    <p:extLst>
      <p:ext uri="{BB962C8B-B14F-4D97-AF65-F5344CB8AC3E}">
        <p14:creationId xmlns:p14="http://schemas.microsoft.com/office/powerpoint/2010/main" val="313142947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CBB107-1C5F-42C8-857E-2B52A0EDB0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" b="9466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622D4AE-B97F-4C52-81F9-9C2B10DF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3" y="562708"/>
            <a:ext cx="4977976" cy="145405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Operational Strategies for Nutrient Removal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xmlns="" id="{8E6A5AE3-8014-4659-9BCF-6F1D4263D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2165684"/>
            <a:ext cx="5767443" cy="41296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</a:rPr>
              <a:t>Nutrient Removal Overview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Nitrogen Removal</a:t>
            </a:r>
          </a:p>
          <a:p>
            <a:pPr marL="457200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Science &amp; Technology</a:t>
            </a:r>
          </a:p>
          <a:p>
            <a:pPr marL="457200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Applying what we’ve learned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</a:rPr>
              <a:t>Phosphorus Removal</a:t>
            </a:r>
          </a:p>
          <a:p>
            <a:pPr marL="45720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</a:rPr>
              <a:t>Science &amp; Technology</a:t>
            </a:r>
          </a:p>
          <a:p>
            <a:pPr marL="45720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</a:rPr>
              <a:t>Applying what we’ve learned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</a:rPr>
              <a:t>Aero-Mod Phosphorus and Nitrogen Removal</a:t>
            </a:r>
          </a:p>
        </p:txBody>
      </p:sp>
    </p:spTree>
    <p:extLst>
      <p:ext uri="{BB962C8B-B14F-4D97-AF65-F5344CB8AC3E}">
        <p14:creationId xmlns:p14="http://schemas.microsoft.com/office/powerpoint/2010/main" val="7441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0539" y="336551"/>
            <a:ext cx="8670925" cy="968375"/>
          </a:xfrm>
        </p:spPr>
        <p:txBody>
          <a:bodyPr vert="horz" wrap="square" lIns="80962" tIns="41275" rIns="80962" bIns="41275" numCol="1" anchor="ctr" anchorCtr="0" compatLnSpc="1">
            <a:prstTxWarp prst="textNoShape">
              <a:avLst/>
            </a:prstTxWarp>
            <a:normAutofit/>
          </a:bodyPr>
          <a:lstStyle/>
          <a:p>
            <a:pPr defTabSz="801688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Nitrate Removal </a:t>
            </a:r>
            <a:endParaRPr lang="en-US" sz="4000" b="1" dirty="0">
              <a:cs typeface="Estrangelo Edessa" pitchFamily="66" charset="0"/>
            </a:endParaRPr>
          </a:p>
        </p:txBody>
      </p:sp>
      <p:sp>
        <p:nvSpPr>
          <p:cNvPr id="37892" name="Line 8"/>
          <p:cNvSpPr>
            <a:spLocks noChangeShapeType="1"/>
          </p:cNvSpPr>
          <p:nvPr/>
        </p:nvSpPr>
        <p:spPr bwMode="auto">
          <a:xfrm>
            <a:off x="4267200" y="287178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11"/>
          <p:cNvSpPr>
            <a:spLocks noChangeArrowheads="1"/>
          </p:cNvSpPr>
          <p:nvPr/>
        </p:nvSpPr>
        <p:spPr bwMode="auto">
          <a:xfrm>
            <a:off x="2649538" y="2503488"/>
            <a:ext cx="1517650" cy="8220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0962" tIns="41275" rIns="80962" bIns="41275">
            <a:spAutoFit/>
          </a:bodyPr>
          <a:lstStyle/>
          <a:p>
            <a:pPr algn="ctr" defTabSz="804863" eaLnBrk="0" hangingPunct="0">
              <a:spcBef>
                <a:spcPct val="50000"/>
              </a:spcBef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Nitrate (NO</a:t>
            </a:r>
            <a:r>
              <a:rPr lang="en-US" sz="2400" b="1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)</a:t>
            </a:r>
          </a:p>
        </p:txBody>
      </p:sp>
      <p:sp>
        <p:nvSpPr>
          <p:cNvPr id="37894" name="Rectangle 14"/>
          <p:cNvSpPr>
            <a:spLocks noChangeArrowheads="1"/>
          </p:cNvSpPr>
          <p:nvPr/>
        </p:nvSpPr>
        <p:spPr bwMode="auto">
          <a:xfrm>
            <a:off x="6527006" y="2503488"/>
            <a:ext cx="1987550" cy="8220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0962" tIns="41275" rIns="80962" bIns="41275">
            <a:spAutoFit/>
          </a:bodyPr>
          <a:lstStyle/>
          <a:p>
            <a:pPr algn="ctr" defTabSz="804863" eaLnBrk="0" hangingPunct="0">
              <a:spcBef>
                <a:spcPct val="50000"/>
              </a:spcBef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Nitrogen Gas (N</a:t>
            </a:r>
            <a:r>
              <a:rPr lang="en-US" sz="2400" b="1" baseline="-25000" dirty="0">
                <a:latin typeface="Cambria" pitchFamily="18" charset="0"/>
                <a:cs typeface="Estrangelo Edessa" pitchFamily="66" charset="0"/>
              </a:rPr>
              <a:t>2</a:t>
            </a: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)</a:t>
            </a:r>
          </a:p>
        </p:txBody>
      </p:sp>
      <p:sp>
        <p:nvSpPr>
          <p:cNvPr id="37902" name="Arc 4"/>
          <p:cNvSpPr>
            <a:spLocks/>
          </p:cNvSpPr>
          <p:nvPr/>
        </p:nvSpPr>
        <p:spPr bwMode="auto">
          <a:xfrm rot="10800000">
            <a:off x="4075114" y="1905000"/>
            <a:ext cx="1103313" cy="598488"/>
          </a:xfrm>
          <a:custGeom>
            <a:avLst/>
            <a:gdLst>
              <a:gd name="T0" fmla="*/ 0 w 21631"/>
              <a:gd name="T1" fmla="*/ 0 h 21600"/>
              <a:gd name="T2" fmla="*/ 35449 w 21631"/>
              <a:gd name="T3" fmla="*/ 10446 h 21600"/>
              <a:gd name="T4" fmla="*/ 51 w 21631"/>
              <a:gd name="T5" fmla="*/ 10446 h 21600"/>
              <a:gd name="T6" fmla="*/ 0 60000 65536"/>
              <a:gd name="T7" fmla="*/ 0 60000 65536"/>
              <a:gd name="T8" fmla="*/ 0 60000 65536"/>
              <a:gd name="T9" fmla="*/ 0 w 21631"/>
              <a:gd name="T10" fmla="*/ 0 h 21600"/>
              <a:gd name="T11" fmla="*/ 21631 w 216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1" h="21600" fill="none" extrusionOk="0">
                <a:moveTo>
                  <a:pt x="0" y="0"/>
                </a:moveTo>
                <a:cubicBezTo>
                  <a:pt x="10" y="0"/>
                  <a:pt x="20" y="-1"/>
                  <a:pt x="31" y="0"/>
                </a:cubicBezTo>
                <a:cubicBezTo>
                  <a:pt x="11960" y="0"/>
                  <a:pt x="21631" y="9670"/>
                  <a:pt x="21631" y="21600"/>
                </a:cubicBezTo>
              </a:path>
              <a:path w="21631" h="21600" stroke="0" extrusionOk="0">
                <a:moveTo>
                  <a:pt x="0" y="0"/>
                </a:moveTo>
                <a:cubicBezTo>
                  <a:pt x="10" y="0"/>
                  <a:pt x="20" y="-1"/>
                  <a:pt x="31" y="0"/>
                </a:cubicBezTo>
                <a:cubicBezTo>
                  <a:pt x="11960" y="0"/>
                  <a:pt x="21631" y="9670"/>
                  <a:pt x="21631" y="21600"/>
                </a:cubicBezTo>
                <a:lnTo>
                  <a:pt x="31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Rectangle 23"/>
          <p:cNvSpPr>
            <a:spLocks noChangeArrowheads="1"/>
          </p:cNvSpPr>
          <p:nvPr/>
        </p:nvSpPr>
        <p:spPr bwMode="auto">
          <a:xfrm>
            <a:off x="3542684" y="1457238"/>
            <a:ext cx="623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04863" eaLnBrk="0" hangingPunct="0"/>
            <a:r>
              <a:rPr lang="en-US" dirty="0">
                <a:latin typeface="Cambria" pitchFamily="18" charset="0"/>
                <a:cs typeface="Estrangelo Edessa" pitchFamily="66" charset="0"/>
              </a:rPr>
              <a:t>BOD</a:t>
            </a:r>
          </a:p>
        </p:txBody>
      </p:sp>
    </p:spTree>
    <p:extLst>
      <p:ext uri="{BB962C8B-B14F-4D97-AF65-F5344CB8AC3E}">
        <p14:creationId xmlns:p14="http://schemas.microsoft.com/office/powerpoint/2010/main" val="319087774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0539" y="336551"/>
            <a:ext cx="8670925" cy="968375"/>
          </a:xfrm>
        </p:spPr>
        <p:txBody>
          <a:bodyPr vert="horz" wrap="square" lIns="80962" tIns="41275" rIns="80962" bIns="41275" numCol="1" anchor="ctr" anchorCtr="0" compatLnSpc="1">
            <a:prstTxWarp prst="textNoShape">
              <a:avLst/>
            </a:prstTxWarp>
            <a:normAutofit/>
          </a:bodyPr>
          <a:lstStyle/>
          <a:p>
            <a:pPr defTabSz="801688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Nitrate Removal </a:t>
            </a:r>
            <a:endParaRPr lang="en-US" sz="4000" b="1" dirty="0">
              <a:cs typeface="Estrangelo Edessa" pitchFamily="66" charset="0"/>
            </a:endParaRPr>
          </a:p>
        </p:txBody>
      </p:sp>
      <p:sp>
        <p:nvSpPr>
          <p:cNvPr id="37892" name="Line 8"/>
          <p:cNvSpPr>
            <a:spLocks noChangeShapeType="1"/>
          </p:cNvSpPr>
          <p:nvPr/>
        </p:nvSpPr>
        <p:spPr bwMode="auto">
          <a:xfrm>
            <a:off x="4267200" y="287178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11"/>
          <p:cNvSpPr>
            <a:spLocks noChangeArrowheads="1"/>
          </p:cNvSpPr>
          <p:nvPr/>
        </p:nvSpPr>
        <p:spPr bwMode="auto">
          <a:xfrm>
            <a:off x="2649538" y="2503488"/>
            <a:ext cx="1517650" cy="8220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0962" tIns="41275" rIns="80962" bIns="41275">
            <a:spAutoFit/>
          </a:bodyPr>
          <a:lstStyle/>
          <a:p>
            <a:pPr algn="ctr" defTabSz="804863" eaLnBrk="0" hangingPunct="0">
              <a:spcBef>
                <a:spcPct val="50000"/>
              </a:spcBef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Nitrate (NO</a:t>
            </a:r>
            <a:r>
              <a:rPr lang="en-US" sz="2400" b="1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)</a:t>
            </a:r>
          </a:p>
        </p:txBody>
      </p:sp>
      <p:sp>
        <p:nvSpPr>
          <p:cNvPr id="37894" name="Rectangle 14"/>
          <p:cNvSpPr>
            <a:spLocks noChangeArrowheads="1"/>
          </p:cNvSpPr>
          <p:nvPr/>
        </p:nvSpPr>
        <p:spPr bwMode="auto">
          <a:xfrm>
            <a:off x="6527006" y="2503488"/>
            <a:ext cx="1987550" cy="8220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0962" tIns="41275" rIns="80962" bIns="41275">
            <a:spAutoFit/>
          </a:bodyPr>
          <a:lstStyle/>
          <a:p>
            <a:pPr algn="ctr" defTabSz="804863" eaLnBrk="0" hangingPunct="0">
              <a:spcBef>
                <a:spcPct val="50000"/>
              </a:spcBef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Nitrogen Gas (N</a:t>
            </a:r>
            <a:r>
              <a:rPr lang="en-US" sz="2400" b="1" baseline="-25000" dirty="0">
                <a:latin typeface="Cambria" pitchFamily="18" charset="0"/>
                <a:cs typeface="Estrangelo Edessa" pitchFamily="66" charset="0"/>
              </a:rPr>
              <a:t>2</a:t>
            </a: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)</a:t>
            </a:r>
          </a:p>
        </p:txBody>
      </p:sp>
      <p:grpSp>
        <p:nvGrpSpPr>
          <p:cNvPr id="37896" name="Group 19"/>
          <p:cNvGrpSpPr>
            <a:grpSpLocks/>
          </p:cNvGrpSpPr>
          <p:nvPr/>
        </p:nvGrpSpPr>
        <p:grpSpPr bwMode="auto">
          <a:xfrm>
            <a:off x="6248400" y="1489432"/>
            <a:ext cx="900290" cy="586419"/>
            <a:chOff x="3474" y="943"/>
            <a:chExt cx="607" cy="525"/>
          </a:xfrm>
        </p:grpSpPr>
        <p:sp>
          <p:nvSpPr>
            <p:cNvPr id="37904" name="Rectangle 20"/>
            <p:cNvSpPr>
              <a:spLocks noChangeArrowheads="1"/>
            </p:cNvSpPr>
            <p:nvPr/>
          </p:nvSpPr>
          <p:spPr bwMode="auto">
            <a:xfrm>
              <a:off x="3474" y="1173"/>
              <a:ext cx="607" cy="2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/>
            <a:p>
              <a:pPr algn="ctr" defTabSz="804863" eaLnBrk="0" hangingPunct="0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7905" name="Rectangle 21"/>
            <p:cNvSpPr>
              <a:spLocks noChangeArrowheads="1"/>
            </p:cNvSpPr>
            <p:nvPr/>
          </p:nvSpPr>
          <p:spPr bwMode="auto">
            <a:xfrm>
              <a:off x="3476" y="943"/>
              <a:ext cx="603" cy="3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962" tIns="41275" rIns="80962" bIns="41275">
              <a:spAutoFit/>
            </a:bodyPr>
            <a:lstStyle/>
            <a:p>
              <a:pPr algn="ctr" defTabSz="804863" eaLnBrk="0" hangingPunct="0"/>
              <a:r>
                <a:rPr lang="en-US" dirty="0">
                  <a:latin typeface="Cambria" pitchFamily="18" charset="0"/>
                  <a:cs typeface="Estrangelo Edessa" pitchFamily="66" charset="0"/>
                </a:rPr>
                <a:t>Oxygen</a:t>
              </a:r>
            </a:p>
          </p:txBody>
        </p:sp>
      </p:grpSp>
      <p:sp>
        <p:nvSpPr>
          <p:cNvPr id="37901" name="Arc 22"/>
          <p:cNvSpPr>
            <a:spLocks/>
          </p:cNvSpPr>
          <p:nvPr/>
        </p:nvSpPr>
        <p:spPr bwMode="auto">
          <a:xfrm>
            <a:off x="5649913" y="1976438"/>
            <a:ext cx="946150" cy="527050"/>
          </a:xfrm>
          <a:custGeom>
            <a:avLst/>
            <a:gdLst>
              <a:gd name="T0" fmla="*/ 41444432 w 21600"/>
              <a:gd name="T1" fmla="*/ 0 h 21600"/>
              <a:gd name="T2" fmla="*/ 0 w 21600"/>
              <a:gd name="T3" fmla="*/ 12860265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Arc 4"/>
          <p:cNvSpPr>
            <a:spLocks/>
          </p:cNvSpPr>
          <p:nvPr/>
        </p:nvSpPr>
        <p:spPr bwMode="auto">
          <a:xfrm rot="10800000">
            <a:off x="4075114" y="1905000"/>
            <a:ext cx="1103313" cy="598488"/>
          </a:xfrm>
          <a:custGeom>
            <a:avLst/>
            <a:gdLst>
              <a:gd name="T0" fmla="*/ 0 w 21631"/>
              <a:gd name="T1" fmla="*/ 0 h 21600"/>
              <a:gd name="T2" fmla="*/ 35449 w 21631"/>
              <a:gd name="T3" fmla="*/ 10446 h 21600"/>
              <a:gd name="T4" fmla="*/ 51 w 21631"/>
              <a:gd name="T5" fmla="*/ 10446 h 21600"/>
              <a:gd name="T6" fmla="*/ 0 60000 65536"/>
              <a:gd name="T7" fmla="*/ 0 60000 65536"/>
              <a:gd name="T8" fmla="*/ 0 60000 65536"/>
              <a:gd name="T9" fmla="*/ 0 w 21631"/>
              <a:gd name="T10" fmla="*/ 0 h 21600"/>
              <a:gd name="T11" fmla="*/ 21631 w 216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1" h="21600" fill="none" extrusionOk="0">
                <a:moveTo>
                  <a:pt x="0" y="0"/>
                </a:moveTo>
                <a:cubicBezTo>
                  <a:pt x="10" y="0"/>
                  <a:pt x="20" y="-1"/>
                  <a:pt x="31" y="0"/>
                </a:cubicBezTo>
                <a:cubicBezTo>
                  <a:pt x="11960" y="0"/>
                  <a:pt x="21631" y="9670"/>
                  <a:pt x="21631" y="21600"/>
                </a:cubicBezTo>
              </a:path>
              <a:path w="21631" h="21600" stroke="0" extrusionOk="0">
                <a:moveTo>
                  <a:pt x="0" y="0"/>
                </a:moveTo>
                <a:cubicBezTo>
                  <a:pt x="10" y="0"/>
                  <a:pt x="20" y="-1"/>
                  <a:pt x="31" y="0"/>
                </a:cubicBezTo>
                <a:cubicBezTo>
                  <a:pt x="11960" y="0"/>
                  <a:pt x="21631" y="9670"/>
                  <a:pt x="21631" y="21600"/>
                </a:cubicBezTo>
                <a:lnTo>
                  <a:pt x="31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Rectangle 23"/>
          <p:cNvSpPr>
            <a:spLocks noChangeArrowheads="1"/>
          </p:cNvSpPr>
          <p:nvPr/>
        </p:nvSpPr>
        <p:spPr bwMode="auto">
          <a:xfrm>
            <a:off x="3542684" y="1457238"/>
            <a:ext cx="623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04863" eaLnBrk="0" hangingPunct="0"/>
            <a:r>
              <a:rPr lang="en-US" dirty="0">
                <a:latin typeface="Cambria" pitchFamily="18" charset="0"/>
                <a:cs typeface="Estrangelo Edessa" pitchFamily="66" charset="0"/>
              </a:rPr>
              <a:t>BOD</a:t>
            </a:r>
          </a:p>
        </p:txBody>
      </p:sp>
    </p:spTree>
    <p:extLst>
      <p:ext uri="{BB962C8B-B14F-4D97-AF65-F5344CB8AC3E}">
        <p14:creationId xmlns:p14="http://schemas.microsoft.com/office/powerpoint/2010/main" val="351918597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0539" y="336551"/>
            <a:ext cx="8670925" cy="968375"/>
          </a:xfrm>
        </p:spPr>
        <p:txBody>
          <a:bodyPr vert="horz" wrap="square" lIns="80962" tIns="41275" rIns="80962" bIns="41275" numCol="1" anchor="ctr" anchorCtr="0" compatLnSpc="1">
            <a:prstTxWarp prst="textNoShape">
              <a:avLst/>
            </a:prstTxWarp>
            <a:normAutofit/>
          </a:bodyPr>
          <a:lstStyle/>
          <a:p>
            <a:pPr defTabSz="801688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Nitrate Removal </a:t>
            </a:r>
            <a:endParaRPr lang="en-US" sz="4000" b="1" dirty="0">
              <a:cs typeface="Estrangelo Edessa" pitchFamily="66" charset="0"/>
            </a:endParaRPr>
          </a:p>
        </p:txBody>
      </p:sp>
      <p:sp>
        <p:nvSpPr>
          <p:cNvPr id="37892" name="Line 8"/>
          <p:cNvSpPr>
            <a:spLocks noChangeShapeType="1"/>
          </p:cNvSpPr>
          <p:nvPr/>
        </p:nvSpPr>
        <p:spPr bwMode="auto">
          <a:xfrm>
            <a:off x="4267200" y="287178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11"/>
          <p:cNvSpPr>
            <a:spLocks noChangeArrowheads="1"/>
          </p:cNvSpPr>
          <p:nvPr/>
        </p:nvSpPr>
        <p:spPr bwMode="auto">
          <a:xfrm>
            <a:off x="2649538" y="2503488"/>
            <a:ext cx="1517650" cy="8220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0962" tIns="41275" rIns="80962" bIns="41275">
            <a:spAutoFit/>
          </a:bodyPr>
          <a:lstStyle/>
          <a:p>
            <a:pPr algn="ctr" defTabSz="804863" eaLnBrk="0" hangingPunct="0">
              <a:spcBef>
                <a:spcPct val="50000"/>
              </a:spcBef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Nitrate (NO</a:t>
            </a:r>
            <a:r>
              <a:rPr lang="en-US" sz="2400" b="1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)</a:t>
            </a:r>
          </a:p>
        </p:txBody>
      </p:sp>
      <p:sp>
        <p:nvSpPr>
          <p:cNvPr id="37894" name="Rectangle 14"/>
          <p:cNvSpPr>
            <a:spLocks noChangeArrowheads="1"/>
          </p:cNvSpPr>
          <p:nvPr/>
        </p:nvSpPr>
        <p:spPr bwMode="auto">
          <a:xfrm>
            <a:off x="6527006" y="2503488"/>
            <a:ext cx="1987550" cy="8220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0962" tIns="41275" rIns="80962" bIns="41275">
            <a:spAutoFit/>
          </a:bodyPr>
          <a:lstStyle/>
          <a:p>
            <a:pPr algn="ctr" defTabSz="804863" eaLnBrk="0" hangingPunct="0">
              <a:spcBef>
                <a:spcPct val="50000"/>
              </a:spcBef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Nitrogen Gas (N</a:t>
            </a:r>
            <a:r>
              <a:rPr lang="en-US" sz="2400" b="1" baseline="-25000" dirty="0">
                <a:latin typeface="Cambria" pitchFamily="18" charset="0"/>
                <a:cs typeface="Estrangelo Edessa" pitchFamily="66" charset="0"/>
              </a:rPr>
              <a:t>2</a:t>
            </a: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)</a:t>
            </a:r>
          </a:p>
        </p:txBody>
      </p:sp>
      <p:grpSp>
        <p:nvGrpSpPr>
          <p:cNvPr id="37895" name="Group 16"/>
          <p:cNvGrpSpPr>
            <a:grpSpLocks/>
          </p:cNvGrpSpPr>
          <p:nvPr/>
        </p:nvGrpSpPr>
        <p:grpSpPr bwMode="auto">
          <a:xfrm>
            <a:off x="6122989" y="3826669"/>
            <a:ext cx="1379537" cy="693738"/>
            <a:chOff x="3343" y="2402"/>
            <a:chExt cx="869" cy="437"/>
          </a:xfrm>
        </p:grpSpPr>
        <p:sp>
          <p:nvSpPr>
            <p:cNvPr id="37906" name="Rectangle 17"/>
            <p:cNvSpPr>
              <a:spLocks noChangeArrowheads="1"/>
            </p:cNvSpPr>
            <p:nvPr/>
          </p:nvSpPr>
          <p:spPr bwMode="auto">
            <a:xfrm>
              <a:off x="3343" y="2402"/>
              <a:ext cx="869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/>
            <a:p>
              <a:pPr algn="ctr" defTabSz="804863" eaLnBrk="0" hangingPunct="0">
                <a:spcBef>
                  <a:spcPct val="50000"/>
                </a:spcBef>
              </a:pPr>
              <a:r>
                <a:rPr lang="en-US" dirty="0">
                  <a:latin typeface="Cambria" pitchFamily="18" charset="0"/>
                  <a:cs typeface="Estrangelo Edessa" pitchFamily="66" charset="0"/>
                </a:rPr>
                <a:t>Alkalinity</a:t>
              </a:r>
            </a:p>
          </p:txBody>
        </p:sp>
        <p:sp>
          <p:nvSpPr>
            <p:cNvPr id="37907" name="Rectangle 18"/>
            <p:cNvSpPr>
              <a:spLocks noChangeArrowheads="1"/>
            </p:cNvSpPr>
            <p:nvPr/>
          </p:nvSpPr>
          <p:spPr bwMode="auto">
            <a:xfrm>
              <a:off x="3441" y="2614"/>
              <a:ext cx="673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/>
            <a:p>
              <a:pPr algn="ctr" defTabSz="804863"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37896" name="Group 19"/>
          <p:cNvGrpSpPr>
            <a:grpSpLocks/>
          </p:cNvGrpSpPr>
          <p:nvPr/>
        </p:nvGrpSpPr>
        <p:grpSpPr bwMode="auto">
          <a:xfrm>
            <a:off x="6248400" y="1489432"/>
            <a:ext cx="900290" cy="586419"/>
            <a:chOff x="3474" y="943"/>
            <a:chExt cx="607" cy="525"/>
          </a:xfrm>
        </p:grpSpPr>
        <p:sp>
          <p:nvSpPr>
            <p:cNvPr id="37904" name="Rectangle 20"/>
            <p:cNvSpPr>
              <a:spLocks noChangeArrowheads="1"/>
            </p:cNvSpPr>
            <p:nvPr/>
          </p:nvSpPr>
          <p:spPr bwMode="auto">
            <a:xfrm>
              <a:off x="3474" y="1173"/>
              <a:ext cx="607" cy="2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/>
            <a:p>
              <a:pPr algn="ctr" defTabSz="804863" eaLnBrk="0" hangingPunct="0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37905" name="Rectangle 21"/>
            <p:cNvSpPr>
              <a:spLocks noChangeArrowheads="1"/>
            </p:cNvSpPr>
            <p:nvPr/>
          </p:nvSpPr>
          <p:spPr bwMode="auto">
            <a:xfrm>
              <a:off x="3476" y="943"/>
              <a:ext cx="603" cy="3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962" tIns="41275" rIns="80962" bIns="41275">
              <a:spAutoFit/>
            </a:bodyPr>
            <a:lstStyle/>
            <a:p>
              <a:pPr algn="ctr" defTabSz="804863" eaLnBrk="0" hangingPunct="0"/>
              <a:r>
                <a:rPr lang="en-US" dirty="0">
                  <a:latin typeface="Cambria" pitchFamily="18" charset="0"/>
                  <a:cs typeface="Estrangelo Edessa" pitchFamily="66" charset="0"/>
                </a:rPr>
                <a:t>Oxygen</a:t>
              </a:r>
            </a:p>
          </p:txBody>
        </p:sp>
      </p:grpSp>
      <p:sp>
        <p:nvSpPr>
          <p:cNvPr id="37897" name="Arc 23"/>
          <p:cNvSpPr>
            <a:spLocks/>
          </p:cNvSpPr>
          <p:nvPr/>
        </p:nvSpPr>
        <p:spPr bwMode="auto">
          <a:xfrm rot="10800000">
            <a:off x="5626101" y="3181350"/>
            <a:ext cx="946150" cy="527050"/>
          </a:xfrm>
          <a:custGeom>
            <a:avLst/>
            <a:gdLst>
              <a:gd name="T0" fmla="*/ 41444432 w 21600"/>
              <a:gd name="T1" fmla="*/ 12860265 h 21600"/>
              <a:gd name="T2" fmla="*/ 0 w 21600"/>
              <a:gd name="T3" fmla="*/ 0 h 21600"/>
              <a:gd name="T4" fmla="*/ 4144443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Arc 22"/>
          <p:cNvSpPr>
            <a:spLocks/>
          </p:cNvSpPr>
          <p:nvPr/>
        </p:nvSpPr>
        <p:spPr bwMode="auto">
          <a:xfrm>
            <a:off x="5649913" y="1976438"/>
            <a:ext cx="946150" cy="527050"/>
          </a:xfrm>
          <a:custGeom>
            <a:avLst/>
            <a:gdLst>
              <a:gd name="T0" fmla="*/ 41444432 w 21600"/>
              <a:gd name="T1" fmla="*/ 0 h 21600"/>
              <a:gd name="T2" fmla="*/ 0 w 21600"/>
              <a:gd name="T3" fmla="*/ 12860265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Arc 4"/>
          <p:cNvSpPr>
            <a:spLocks/>
          </p:cNvSpPr>
          <p:nvPr/>
        </p:nvSpPr>
        <p:spPr bwMode="auto">
          <a:xfrm rot="10800000">
            <a:off x="4075114" y="1905000"/>
            <a:ext cx="1103313" cy="598488"/>
          </a:xfrm>
          <a:custGeom>
            <a:avLst/>
            <a:gdLst>
              <a:gd name="T0" fmla="*/ 0 w 21631"/>
              <a:gd name="T1" fmla="*/ 0 h 21600"/>
              <a:gd name="T2" fmla="*/ 35449 w 21631"/>
              <a:gd name="T3" fmla="*/ 10446 h 21600"/>
              <a:gd name="T4" fmla="*/ 51 w 21631"/>
              <a:gd name="T5" fmla="*/ 10446 h 21600"/>
              <a:gd name="T6" fmla="*/ 0 60000 65536"/>
              <a:gd name="T7" fmla="*/ 0 60000 65536"/>
              <a:gd name="T8" fmla="*/ 0 60000 65536"/>
              <a:gd name="T9" fmla="*/ 0 w 21631"/>
              <a:gd name="T10" fmla="*/ 0 h 21600"/>
              <a:gd name="T11" fmla="*/ 21631 w 216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1" h="21600" fill="none" extrusionOk="0">
                <a:moveTo>
                  <a:pt x="0" y="0"/>
                </a:moveTo>
                <a:cubicBezTo>
                  <a:pt x="10" y="0"/>
                  <a:pt x="20" y="-1"/>
                  <a:pt x="31" y="0"/>
                </a:cubicBezTo>
                <a:cubicBezTo>
                  <a:pt x="11960" y="0"/>
                  <a:pt x="21631" y="9670"/>
                  <a:pt x="21631" y="21600"/>
                </a:cubicBezTo>
              </a:path>
              <a:path w="21631" h="21600" stroke="0" extrusionOk="0">
                <a:moveTo>
                  <a:pt x="0" y="0"/>
                </a:moveTo>
                <a:cubicBezTo>
                  <a:pt x="10" y="0"/>
                  <a:pt x="20" y="-1"/>
                  <a:pt x="31" y="0"/>
                </a:cubicBezTo>
                <a:cubicBezTo>
                  <a:pt x="11960" y="0"/>
                  <a:pt x="21631" y="9670"/>
                  <a:pt x="21631" y="21600"/>
                </a:cubicBezTo>
                <a:lnTo>
                  <a:pt x="31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Rectangle 23"/>
          <p:cNvSpPr>
            <a:spLocks noChangeArrowheads="1"/>
          </p:cNvSpPr>
          <p:nvPr/>
        </p:nvSpPr>
        <p:spPr bwMode="auto">
          <a:xfrm>
            <a:off x="3542684" y="1457238"/>
            <a:ext cx="623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04863" eaLnBrk="0" hangingPunct="0"/>
            <a:r>
              <a:rPr lang="en-US" dirty="0">
                <a:latin typeface="Cambria" pitchFamily="18" charset="0"/>
                <a:cs typeface="Estrangelo Edessa" pitchFamily="66" charset="0"/>
              </a:rPr>
              <a:t>BOD</a:t>
            </a:r>
          </a:p>
        </p:txBody>
      </p:sp>
      <p:sp>
        <p:nvSpPr>
          <p:cNvPr id="23" name="Subtitle 2"/>
          <p:cNvSpPr txBox="1">
            <a:spLocks/>
          </p:cNvSpPr>
          <p:nvPr/>
        </p:nvSpPr>
        <p:spPr bwMode="auto">
          <a:xfrm>
            <a:off x="2873376" y="4305301"/>
            <a:ext cx="5505449" cy="210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20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Denitrification Habitat: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Low DO / -ORP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High BOD</a:t>
            </a:r>
          </a:p>
          <a:p>
            <a:pPr marL="0" lvl="1">
              <a:spcBef>
                <a:spcPts val="12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Adds DO</a:t>
            </a:r>
          </a:p>
          <a:p>
            <a:pPr marL="0" lvl="1">
              <a:defRPr/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Gives back ½ the alkalinity: beneficially raises pH</a:t>
            </a:r>
          </a:p>
          <a:p>
            <a:pPr marL="0" lvl="1">
              <a:defRPr/>
            </a:pPr>
            <a:endParaRPr lang="en-US" dirty="0">
              <a:solidFill>
                <a:srgbClr val="FFC000"/>
              </a:solidFill>
              <a:latin typeface="Cambria" pitchFamily="18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31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ubtitle 2"/>
          <p:cNvSpPr>
            <a:spLocks noGrp="1"/>
          </p:cNvSpPr>
          <p:nvPr>
            <p:ph type="subTitle" idx="1"/>
          </p:nvPr>
        </p:nvSpPr>
        <p:spPr>
          <a:xfrm>
            <a:off x="2209800" y="762000"/>
            <a:ext cx="7467600" cy="1143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26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Denitrification: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6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Nitrate (NO</a:t>
            </a:r>
            <a:r>
              <a:rPr lang="en-US" sz="2600" b="1" i="1" baseline="-25000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3</a:t>
            </a:r>
            <a:r>
              <a:rPr lang="en-US" sz="26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) is converted to Nitrogen Gas (N</a:t>
            </a:r>
            <a:r>
              <a:rPr lang="en-US" sz="2600" b="1" i="1" baseline="-25000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2</a:t>
            </a:r>
            <a:r>
              <a:rPr lang="en-US" sz="26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4876801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2286000" y="2209800"/>
            <a:ext cx="800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Aft>
                <a:spcPts val="600"/>
              </a:spcAft>
            </a:pPr>
            <a:r>
              <a:rPr lang="en-US" b="1" u="sng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Oxygen Poor Habitat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ORP* of -100 mV or less (DO &lt; 0.3 mg/L)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Surplus BOD* (100-250 mg/L: 5-10 times as much as NO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)</a:t>
            </a:r>
          </a:p>
          <a:p>
            <a:pPr marL="0" lvl="5"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Retention Time* of 45-90 minutes</a:t>
            </a:r>
          </a:p>
          <a:p>
            <a:pPr marL="0" lvl="5">
              <a:spcBef>
                <a:spcPts val="1800"/>
              </a:spcBef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Gives back Oxygen</a:t>
            </a:r>
          </a:p>
          <a:p>
            <a:pPr marL="0" lvl="5"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Gives back Alkalinity (3.5 mg/L per mg/L of NO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 </a:t>
            </a:r>
            <a:r>
              <a:rPr lang="en-US" dirty="0">
                <a:latin typeface="Calibri"/>
                <a:cs typeface="Estrangelo Edessa" pitchFamily="66" charset="0"/>
              </a:rPr>
              <a:t>→ 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N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2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)</a:t>
            </a:r>
          </a:p>
          <a:p>
            <a:pPr lvl="1">
              <a:defRPr/>
            </a:pPr>
            <a:endParaRPr lang="en-US" dirty="0">
              <a:latin typeface="Cambria" pitchFamily="18" charset="0"/>
              <a:cs typeface="Estrangelo Edessa" pitchFamily="66" charset="0"/>
            </a:endParaRPr>
          </a:p>
          <a:p>
            <a:pPr lvl="1">
              <a:defRPr/>
            </a:pPr>
            <a:endParaRPr lang="en-US" dirty="0">
              <a:latin typeface="Cambria" pitchFamily="18" charset="0"/>
              <a:cs typeface="Estrangelo Edessa" pitchFamily="66" charset="0"/>
            </a:endParaRPr>
          </a:p>
          <a:p>
            <a:pPr lvl="2"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*Approximate, each facility is different.</a:t>
            </a:r>
          </a:p>
          <a:p>
            <a:pPr lvl="1">
              <a:defRPr/>
            </a:pPr>
            <a:endParaRPr lang="en-US" dirty="0">
              <a:latin typeface="Cambria" pitchFamily="18" charset="0"/>
              <a:cs typeface="Estrangelo Edessa" pitchFamily="66" charset="0"/>
            </a:endParaRP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bg1"/>
              </a:solidFill>
              <a:latin typeface="Cambria" pitchFamily="18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2021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 bwMode="auto">
          <a:xfrm>
            <a:off x="1295400" y="1219201"/>
            <a:ext cx="5516562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 baseline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 baseline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 baseline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 baseline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 baseline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sz="2600" b="1" i="1" dirty="0">
                <a:solidFill>
                  <a:schemeClr val="tx1"/>
                </a:solidFill>
                <a:cs typeface="Estrangelo Edessa" pitchFamily="66" charset="0"/>
              </a:rPr>
              <a:t>Nitrogen Removal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362018"/>
              </p:ext>
            </p:extLst>
          </p:nvPr>
        </p:nvGraphicFramePr>
        <p:xfrm>
          <a:off x="2656666" y="1118622"/>
          <a:ext cx="7087931" cy="4795795"/>
        </p:xfrm>
        <a:graphic>
          <a:graphicData uri="http://schemas.openxmlformats.org/drawingml/2006/table">
            <a:tbl>
              <a:tblPr/>
              <a:tblGrid>
                <a:gridCol w="3291609">
                  <a:extLst>
                    <a:ext uri="{9D8B030D-6E8A-4147-A177-3AD203B41FA5}">
                      <a16:colId xmlns:a16="http://schemas.microsoft.com/office/drawing/2014/main" xmlns="" val="334179478"/>
                    </a:ext>
                  </a:extLst>
                </a:gridCol>
                <a:gridCol w="1898161">
                  <a:extLst>
                    <a:ext uri="{9D8B030D-6E8A-4147-A177-3AD203B41FA5}">
                      <a16:colId xmlns:a16="http://schemas.microsoft.com/office/drawing/2014/main" xmlns="" val="499438838"/>
                    </a:ext>
                  </a:extLst>
                </a:gridCol>
                <a:gridCol w="1898161">
                  <a:extLst>
                    <a:ext uri="{9D8B030D-6E8A-4147-A177-3AD203B41FA5}">
                      <a16:colId xmlns:a16="http://schemas.microsoft.com/office/drawing/2014/main" xmlns="" val="1166725942"/>
                    </a:ext>
                  </a:extLst>
                </a:gridCol>
              </a:tblGrid>
              <a:tr h="329161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4061" marR="8229" marT="822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 Nitrification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 Denitrification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9415072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4061" marR="8229" marT="822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Ammonia Removal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Nitrate Removal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0566733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4061" marR="8229" marT="822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NH</a:t>
                      </a:r>
                      <a:r>
                        <a:rPr lang="en-US" sz="1600" b="0" i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→NO</a:t>
                      </a:r>
                      <a:r>
                        <a:rPr lang="en-US" sz="1600" b="0" i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NO</a:t>
                      </a:r>
                      <a:r>
                        <a:rPr lang="en-US" sz="1600" b="0" i="0" u="none" strike="noStrike" baseline="-25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→N</a:t>
                      </a:r>
                      <a:r>
                        <a:rPr lang="en-US" sz="1600" b="0" i="0" u="none" strike="noStrike" baseline="-25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4980987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DO: Dissolved Oxygen</a:t>
                      </a:r>
                    </a:p>
                  </a:txBody>
                  <a:tcPr marL="74061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&gt;1 mg/L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&lt;0.3 mg/L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3506023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ORP: Oxygen Reduction Potential</a:t>
                      </a:r>
                    </a:p>
                  </a:txBody>
                  <a:tcPr marL="74061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&gt;+100 mV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&lt;-100 mV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9473254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MLSS</a:t>
                      </a:r>
                    </a:p>
                  </a:txBody>
                  <a:tcPr marL="74061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&gt;2500 mg/L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&gt;2500 mg/L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9043802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HRT (Hydraulic Retention Time)</a:t>
                      </a:r>
                    </a:p>
                  </a:txBody>
                  <a:tcPr marL="74061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&gt;6 hr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~1 hr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3481685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BOD: Biochemical Oxygen Demand</a:t>
                      </a:r>
                    </a:p>
                  </a:txBody>
                  <a:tcPr marL="74061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&lt;20 mg/L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&gt;100 mg/L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9765316"/>
                  </a:ext>
                </a:extLst>
              </a:tr>
              <a:tr h="32916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Alkalinity</a:t>
                      </a:r>
                    </a:p>
                  </a:txBody>
                  <a:tcPr marL="74061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&gt;60 mg/L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NA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6125825"/>
                  </a:ext>
                </a:extLst>
              </a:tr>
              <a:tr h="329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Alkalinity is lost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Alkalinity is gained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7379286"/>
                  </a:ext>
                </a:extLst>
              </a:tr>
              <a:tr h="246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74061" marR="8229" marT="82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229" marR="8229" marT="82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229" marR="8229" marT="82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9592711"/>
                  </a:ext>
                </a:extLst>
              </a:tr>
              <a:tr h="24687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Notes:</a:t>
                      </a:r>
                    </a:p>
                  </a:txBody>
                  <a:tcPr marL="74061" marR="8229" marT="8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229" marR="8229" marT="8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8893600"/>
                  </a:ext>
                </a:extLst>
              </a:tr>
              <a:tr h="246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&gt; means "greater than"</a:t>
                      </a:r>
                    </a:p>
                  </a:txBody>
                  <a:tcPr marL="666551" marR="8229" marT="8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229" marR="8229" marT="8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229" marR="8229" marT="8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7055754"/>
                  </a:ext>
                </a:extLst>
              </a:tr>
              <a:tr h="246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&lt; means "less than"</a:t>
                      </a:r>
                    </a:p>
                  </a:txBody>
                  <a:tcPr marL="666551" marR="8229" marT="8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229" marR="8229" marT="8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229" marR="8229" marT="8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316419"/>
                  </a:ext>
                </a:extLst>
              </a:tr>
              <a:tr h="24687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~ means "approximately“</a:t>
                      </a:r>
                    </a:p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All numbers are “rules of thumb”</a:t>
                      </a:r>
                    </a:p>
                  </a:txBody>
                  <a:tcPr marL="666551" marR="8229" marT="8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229" marR="8229" marT="8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229" marR="8229" marT="8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640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192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651307" y="4460487"/>
            <a:ext cx="3377184" cy="1757433"/>
          </a:xfrm>
          <a:noFill/>
        </p:spPr>
        <p:txBody>
          <a:bodyPr>
            <a:normAutofit/>
          </a:bodyPr>
          <a:lstStyle/>
          <a:p>
            <a:pPr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200" i="1">
                <a:cs typeface="Calibri" pitchFamily="34" charset="0"/>
              </a:rPr>
              <a:t>Technology!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2216" b="-2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0898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 bwMode="auto">
          <a:xfrm>
            <a:off x="6386704" y="4095344"/>
            <a:ext cx="4645250" cy="1171116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i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Post Denitrification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C:\Users\Grant\Pictures\Water Planet\Walmart Guilford\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3" r="-2" b="2513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556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13088" y="3510101"/>
            <a:ext cx="20113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9"/>
          <p:cNvSpPr txBox="1">
            <a:spLocks noChangeArrowheads="1"/>
          </p:cNvSpPr>
          <p:nvPr/>
        </p:nvSpPr>
        <p:spPr bwMode="auto">
          <a:xfrm>
            <a:off x="3194844" y="3559769"/>
            <a:ext cx="1847850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6090" name="Picture 3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91213" y="3521213"/>
            <a:ext cx="152876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TextBox 21"/>
          <p:cNvSpPr txBox="1">
            <a:spLocks noChangeArrowheads="1"/>
          </p:cNvSpPr>
          <p:nvPr/>
        </p:nvSpPr>
        <p:spPr bwMode="auto">
          <a:xfrm>
            <a:off x="5984875" y="3568178"/>
            <a:ext cx="133985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6099" name="Picture 2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58188" y="3492499"/>
            <a:ext cx="10191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ight Arrow 43"/>
          <p:cNvSpPr/>
          <p:nvPr/>
        </p:nvSpPr>
        <p:spPr>
          <a:xfrm>
            <a:off x="2280778" y="3862659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5422094" y="3859211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7643813" y="3859212"/>
            <a:ext cx="404812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106" name="Rectangle 47"/>
          <p:cNvSpPr>
            <a:spLocks noChangeArrowheads="1"/>
          </p:cNvSpPr>
          <p:nvPr/>
        </p:nvSpPr>
        <p:spPr bwMode="auto">
          <a:xfrm>
            <a:off x="5457126" y="2333104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BOD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6200000" flipH="1">
            <a:off x="5718175" y="2971800"/>
            <a:ext cx="5334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8" name="Rectangle 62"/>
          <p:cNvSpPr>
            <a:spLocks noChangeArrowheads="1"/>
          </p:cNvSpPr>
          <p:nvPr/>
        </p:nvSpPr>
        <p:spPr bwMode="auto">
          <a:xfrm>
            <a:off x="8195059" y="1446412"/>
            <a:ext cx="13454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Secondary </a:t>
            </a:r>
          </a:p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Clarifier</a:t>
            </a:r>
          </a:p>
        </p:txBody>
      </p:sp>
      <p:cxnSp>
        <p:nvCxnSpPr>
          <p:cNvPr id="3085" name="Straight Connector 3084"/>
          <p:cNvCxnSpPr/>
          <p:nvPr/>
        </p:nvCxnSpPr>
        <p:spPr>
          <a:xfrm rot="5400000">
            <a:off x="8708231" y="4869655"/>
            <a:ext cx="304800" cy="14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Arrow Connector 3088"/>
          <p:cNvCxnSpPr/>
          <p:nvPr/>
        </p:nvCxnSpPr>
        <p:spPr>
          <a:xfrm rot="16200000" flipH="1">
            <a:off x="8835390" y="5067300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Connector 3090"/>
          <p:cNvCxnSpPr/>
          <p:nvPr/>
        </p:nvCxnSpPr>
        <p:spPr>
          <a:xfrm flipH="1">
            <a:off x="2875851" y="5029200"/>
            <a:ext cx="6000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3" name="Straight Arrow Connector 3092"/>
          <p:cNvCxnSpPr/>
          <p:nvPr/>
        </p:nvCxnSpPr>
        <p:spPr>
          <a:xfrm flipV="1">
            <a:off x="2857465" y="4364924"/>
            <a:ext cx="2" cy="6524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>
            <a:off x="9515887" y="3859211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3184" y="391973"/>
            <a:ext cx="715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Post-Anoxic Denitrification</a:t>
            </a:r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872213" y="1446411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194845" y="1446412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3226154" y="3794203"/>
            <a:ext cx="708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NH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3934972" y="3987278"/>
            <a:ext cx="332228" cy="10114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4198829" y="3820735"/>
            <a:ext cx="8405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3</a:t>
            </a: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946776" y="3820735"/>
            <a:ext cx="8405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3</a:t>
            </a: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6542163" y="3989502"/>
            <a:ext cx="330209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6707266" y="3820968"/>
            <a:ext cx="712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2</a:t>
            </a:r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 rot="-5400000">
            <a:off x="6641306" y="3569765"/>
            <a:ext cx="5857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Subtitle 2"/>
          <p:cNvSpPr txBox="1">
            <a:spLocks/>
          </p:cNvSpPr>
          <p:nvPr/>
        </p:nvSpPr>
        <p:spPr bwMode="auto">
          <a:xfrm>
            <a:off x="2410132" y="5410200"/>
            <a:ext cx="29860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5">
              <a:spcAft>
                <a:spcPts val="6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Ammonia (NH</a:t>
            </a:r>
            <a:r>
              <a:rPr lang="en-US" b="1" baseline="-25000" dirty="0">
                <a:latin typeface="Cambria" pitchFamily="18" charset="0"/>
                <a:cs typeface="Estrangelo Edessa" pitchFamily="66" charset="0"/>
              </a:rPr>
              <a:t>4</a:t>
            </a:r>
            <a:r>
              <a:rPr lang="en-US" b="1" dirty="0">
                <a:latin typeface="Cambria" pitchFamily="18" charset="0"/>
                <a:cs typeface="Estrangelo Edessa" pitchFamily="66" charset="0"/>
              </a:rPr>
              <a:t>) Removal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Target: NH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4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 &lt; 0.5 mg/L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42561" y="5410201"/>
            <a:ext cx="4572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5">
              <a:spcAft>
                <a:spcPts val="6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Nitrate (NO</a:t>
            </a:r>
            <a:r>
              <a:rPr lang="en-US" b="1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b="1" dirty="0">
                <a:latin typeface="Cambria" pitchFamily="18" charset="0"/>
                <a:cs typeface="Estrangelo Edessa" pitchFamily="66" charset="0"/>
              </a:rPr>
              <a:t>) Removal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Target NO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 in Anoxic Tank: 0.5-2 mg/L</a:t>
            </a:r>
          </a:p>
        </p:txBody>
      </p:sp>
      <p:grpSp>
        <p:nvGrpSpPr>
          <p:cNvPr id="37" name="Group 32">
            <a:extLst>
              <a:ext uri="{FF2B5EF4-FFF2-40B4-BE49-F238E27FC236}">
                <a16:creationId xmlns:a16="http://schemas.microsoft.com/office/drawing/2014/main" xmlns="" id="{D5FDC95F-F16E-4F35-8BBC-380B5E0857D8}"/>
              </a:ext>
            </a:extLst>
          </p:cNvPr>
          <p:cNvGrpSpPr/>
          <p:nvPr/>
        </p:nvGrpSpPr>
        <p:grpSpPr>
          <a:xfrm>
            <a:off x="8424163" y="3510101"/>
            <a:ext cx="904876" cy="1186687"/>
            <a:chOff x="6857998" y="3065728"/>
            <a:chExt cx="762005" cy="87444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xmlns="" id="{2ED6AC84-93EA-4554-92B7-107CE6C10B65}"/>
                </a:ext>
              </a:extLst>
            </p:cNvPr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A57C87AC-39F9-4D33-B77E-4D5812B31AB3}"/>
                </a:ext>
              </a:extLst>
            </p:cNvPr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242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6" grpId="0"/>
      <p:bldP spid="27" grpId="0" animBg="1"/>
      <p:bldP spid="28" grpId="0"/>
      <p:bldP spid="29" grpId="0"/>
      <p:bldP spid="31" grpId="0" animBg="1"/>
      <p:bldP spid="33" grpId="0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673959" y="4289899"/>
            <a:ext cx="6024134" cy="2639990"/>
          </a:xfrm>
        </p:spPr>
        <p:txBody>
          <a:bodyPr anchor="t">
            <a:normAutofit/>
          </a:bodyPr>
          <a:lstStyle/>
          <a:p>
            <a:pPr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4000" i="1" dirty="0">
                <a:cs typeface="Calibri" pitchFamily="34" charset="0"/>
              </a:rPr>
              <a:t>MLE Process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4000" i="1" dirty="0">
                <a:cs typeface="Calibri" pitchFamily="34" charset="0"/>
              </a:rPr>
              <a:t>(Modified Ludzack-Ettinger)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7" name="Picture 3" descr="C:\Users\Grant\Pictures\Water Planet\East Hampton\P9090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1" r="21368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957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21" name="Picture 2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716964" y="2178051"/>
            <a:ext cx="101917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2"/>
          <p:cNvGrpSpPr/>
          <p:nvPr/>
        </p:nvGrpSpPr>
        <p:grpSpPr>
          <a:xfrm>
            <a:off x="8774112" y="2294781"/>
            <a:ext cx="904876" cy="1331287"/>
            <a:chOff x="6857998" y="3065728"/>
            <a:chExt cx="762005" cy="87444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3085" name="Straight Connector 3084"/>
          <p:cNvCxnSpPr/>
          <p:nvPr/>
        </p:nvCxnSpPr>
        <p:spPr>
          <a:xfrm>
            <a:off x="9220198" y="3646488"/>
            <a:ext cx="0" cy="233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Arrow Connector 3088"/>
          <p:cNvCxnSpPr/>
          <p:nvPr/>
        </p:nvCxnSpPr>
        <p:spPr>
          <a:xfrm>
            <a:off x="9220198" y="3887788"/>
            <a:ext cx="122238" cy="2905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Connector 3090"/>
          <p:cNvCxnSpPr/>
          <p:nvPr/>
        </p:nvCxnSpPr>
        <p:spPr>
          <a:xfrm flipH="1">
            <a:off x="5003800" y="3879851"/>
            <a:ext cx="4222752" cy="79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3" name="Straight Arrow Connector 3092"/>
          <p:cNvCxnSpPr/>
          <p:nvPr/>
        </p:nvCxnSpPr>
        <p:spPr>
          <a:xfrm flipH="1" flipV="1">
            <a:off x="2362200" y="2515890"/>
            <a:ext cx="0" cy="13890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42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57801" y="2196306"/>
            <a:ext cx="26717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336381" y="2220118"/>
            <a:ext cx="2514600" cy="83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7145" name="Picture 5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31384" y="2204453"/>
            <a:ext cx="1925637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2705893" y="2206272"/>
            <a:ext cx="17526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148" name="Rectangle 56"/>
          <p:cNvSpPr>
            <a:spLocks noChangeArrowheads="1"/>
          </p:cNvSpPr>
          <p:nvPr/>
        </p:nvSpPr>
        <p:spPr bwMode="auto">
          <a:xfrm>
            <a:off x="3668051" y="1446412"/>
            <a:ext cx="31794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Cambria" pitchFamily="18" charset="0"/>
                <a:cs typeface="Estrangelo Edessa" pitchFamily="66" charset="0"/>
              </a:rPr>
              <a:t>Internal Recycle</a:t>
            </a:r>
          </a:p>
        </p:txBody>
      </p:sp>
      <p:sp>
        <p:nvSpPr>
          <p:cNvPr id="47156" name="Rectangle 11"/>
          <p:cNvSpPr>
            <a:spLocks noChangeArrowheads="1"/>
          </p:cNvSpPr>
          <p:nvPr/>
        </p:nvSpPr>
        <p:spPr bwMode="auto">
          <a:xfrm>
            <a:off x="8511380" y="800299"/>
            <a:ext cx="1417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Secondary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Clarifier</a:t>
            </a:r>
          </a:p>
        </p:txBody>
      </p:sp>
      <p:grpSp>
        <p:nvGrpSpPr>
          <p:cNvPr id="47157" name="Group 36"/>
          <p:cNvGrpSpPr>
            <a:grpSpLocks/>
          </p:cNvGrpSpPr>
          <p:nvPr/>
        </p:nvGrpSpPr>
        <p:grpSpPr bwMode="auto">
          <a:xfrm>
            <a:off x="2905742" y="1754188"/>
            <a:ext cx="4790458" cy="423862"/>
            <a:chOff x="1779592" y="1733046"/>
            <a:chExt cx="2320111" cy="317406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1779592" y="1733046"/>
              <a:ext cx="0" cy="3174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1782322" y="1741962"/>
              <a:ext cx="23173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>
            <a:off x="7696200" y="1766095"/>
            <a:ext cx="0" cy="913253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59" name="Rectangle 81"/>
          <p:cNvSpPr>
            <a:spLocks noChangeArrowheads="1"/>
          </p:cNvSpPr>
          <p:nvPr/>
        </p:nvSpPr>
        <p:spPr bwMode="auto">
          <a:xfrm>
            <a:off x="4778374" y="3586064"/>
            <a:ext cx="3124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Cambria" pitchFamily="18" charset="0"/>
                <a:cs typeface="Estrangelo Edessa" pitchFamily="66" charset="0"/>
              </a:rPr>
              <a:t>Return Sludge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1814512" y="2139782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4800600" y="2139782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8229600" y="2196306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9931400" y="2178050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5884863" y="800081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2909061" y="800081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362202" y="3893840"/>
            <a:ext cx="264159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5294797" y="2450584"/>
            <a:ext cx="708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NH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7061994" y="2471499"/>
            <a:ext cx="788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3</a:t>
            </a: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5943600" y="2653506"/>
            <a:ext cx="1171576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524126" y="152400"/>
            <a:ext cx="71548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MLE (Modified Ludzack-Ettinger) Process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26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00121 -0.10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2C49DF-6980-4E7D-A10D-03171F7C3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8" r="-1" b="-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84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21" name="Picture 2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716964" y="2178051"/>
            <a:ext cx="101917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2"/>
          <p:cNvGrpSpPr/>
          <p:nvPr/>
        </p:nvGrpSpPr>
        <p:grpSpPr>
          <a:xfrm>
            <a:off x="8774112" y="2263608"/>
            <a:ext cx="904876" cy="1331287"/>
            <a:chOff x="6857998" y="3065728"/>
            <a:chExt cx="762005" cy="87444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3085" name="Straight Connector 3084"/>
          <p:cNvCxnSpPr/>
          <p:nvPr/>
        </p:nvCxnSpPr>
        <p:spPr>
          <a:xfrm>
            <a:off x="9220198" y="3646488"/>
            <a:ext cx="0" cy="233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Arrow Connector 3088"/>
          <p:cNvCxnSpPr/>
          <p:nvPr/>
        </p:nvCxnSpPr>
        <p:spPr>
          <a:xfrm>
            <a:off x="9220198" y="3887788"/>
            <a:ext cx="122238" cy="2905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Connector 3090"/>
          <p:cNvCxnSpPr/>
          <p:nvPr/>
        </p:nvCxnSpPr>
        <p:spPr>
          <a:xfrm flipH="1">
            <a:off x="5003800" y="3879851"/>
            <a:ext cx="4222752" cy="79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3" name="Straight Arrow Connector 3092"/>
          <p:cNvCxnSpPr/>
          <p:nvPr/>
        </p:nvCxnSpPr>
        <p:spPr>
          <a:xfrm flipH="1" flipV="1">
            <a:off x="2362200" y="2515890"/>
            <a:ext cx="0" cy="13890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42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57801" y="2196306"/>
            <a:ext cx="26717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336381" y="2220118"/>
            <a:ext cx="2514600" cy="83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7145" name="Picture 5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19376" y="2159794"/>
            <a:ext cx="1925637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2705893" y="2206272"/>
            <a:ext cx="17526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148" name="Rectangle 56"/>
          <p:cNvSpPr>
            <a:spLocks noChangeArrowheads="1"/>
          </p:cNvSpPr>
          <p:nvPr/>
        </p:nvSpPr>
        <p:spPr bwMode="auto">
          <a:xfrm>
            <a:off x="3668051" y="1446412"/>
            <a:ext cx="31794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Cambria" pitchFamily="18" charset="0"/>
                <a:cs typeface="Estrangelo Edessa" pitchFamily="66" charset="0"/>
              </a:rPr>
              <a:t>Internal Recycle</a:t>
            </a:r>
          </a:p>
        </p:txBody>
      </p:sp>
      <p:sp>
        <p:nvSpPr>
          <p:cNvPr id="47156" name="Rectangle 11"/>
          <p:cNvSpPr>
            <a:spLocks noChangeArrowheads="1"/>
          </p:cNvSpPr>
          <p:nvPr/>
        </p:nvSpPr>
        <p:spPr bwMode="auto">
          <a:xfrm>
            <a:off x="8511380" y="800299"/>
            <a:ext cx="1417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Secondary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Clarifier</a:t>
            </a:r>
          </a:p>
        </p:txBody>
      </p:sp>
      <p:grpSp>
        <p:nvGrpSpPr>
          <p:cNvPr id="47157" name="Group 36"/>
          <p:cNvGrpSpPr>
            <a:grpSpLocks/>
          </p:cNvGrpSpPr>
          <p:nvPr/>
        </p:nvGrpSpPr>
        <p:grpSpPr bwMode="auto">
          <a:xfrm>
            <a:off x="2905742" y="1754188"/>
            <a:ext cx="4790458" cy="423862"/>
            <a:chOff x="1779592" y="1733046"/>
            <a:chExt cx="2320111" cy="317406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1779592" y="1733046"/>
              <a:ext cx="0" cy="3174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1782322" y="1741962"/>
              <a:ext cx="23173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>
            <a:off x="7696200" y="1766095"/>
            <a:ext cx="0" cy="913253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59" name="Rectangle 81"/>
          <p:cNvSpPr>
            <a:spLocks noChangeArrowheads="1"/>
          </p:cNvSpPr>
          <p:nvPr/>
        </p:nvSpPr>
        <p:spPr bwMode="auto">
          <a:xfrm>
            <a:off x="4778374" y="3586064"/>
            <a:ext cx="3124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Cambria" pitchFamily="18" charset="0"/>
                <a:cs typeface="Estrangelo Edessa" pitchFamily="66" charset="0"/>
              </a:rPr>
              <a:t>Return Sludge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1814512" y="2139782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4800600" y="2139782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8229600" y="2196306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9931400" y="2178050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5884863" y="800081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2909061" y="800081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362202" y="3893840"/>
            <a:ext cx="264159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5294797" y="2450584"/>
            <a:ext cx="708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NH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5943600" y="2653506"/>
            <a:ext cx="1171576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524126" y="152400"/>
            <a:ext cx="71548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MLE (Modified Ludzack-Ettinger) Process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Estrangelo Edessa" pitchFamily="66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7047708" y="1759783"/>
            <a:ext cx="8405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65203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34557 -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21" name="Picture 2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716964" y="2178051"/>
            <a:ext cx="101917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2"/>
          <p:cNvGrpSpPr/>
          <p:nvPr/>
        </p:nvGrpSpPr>
        <p:grpSpPr>
          <a:xfrm>
            <a:off x="8774112" y="2263608"/>
            <a:ext cx="904876" cy="1331287"/>
            <a:chOff x="6857998" y="3065728"/>
            <a:chExt cx="762005" cy="87444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3085" name="Straight Connector 3084"/>
          <p:cNvCxnSpPr/>
          <p:nvPr/>
        </p:nvCxnSpPr>
        <p:spPr>
          <a:xfrm>
            <a:off x="9220198" y="3646488"/>
            <a:ext cx="0" cy="233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Arrow Connector 3088"/>
          <p:cNvCxnSpPr/>
          <p:nvPr/>
        </p:nvCxnSpPr>
        <p:spPr>
          <a:xfrm>
            <a:off x="9220198" y="3887788"/>
            <a:ext cx="122238" cy="2905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Connector 3090"/>
          <p:cNvCxnSpPr/>
          <p:nvPr/>
        </p:nvCxnSpPr>
        <p:spPr>
          <a:xfrm flipH="1">
            <a:off x="5003800" y="3879851"/>
            <a:ext cx="4222752" cy="79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3" name="Straight Arrow Connector 3092"/>
          <p:cNvCxnSpPr/>
          <p:nvPr/>
        </p:nvCxnSpPr>
        <p:spPr>
          <a:xfrm flipH="1" flipV="1">
            <a:off x="2362200" y="2515890"/>
            <a:ext cx="0" cy="13890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42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57801" y="2196306"/>
            <a:ext cx="26717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336381" y="2220118"/>
            <a:ext cx="2514600" cy="83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7145" name="Picture 5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19376" y="2159794"/>
            <a:ext cx="1925637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2705893" y="2206272"/>
            <a:ext cx="17526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148" name="Rectangle 56"/>
          <p:cNvSpPr>
            <a:spLocks noChangeArrowheads="1"/>
          </p:cNvSpPr>
          <p:nvPr/>
        </p:nvSpPr>
        <p:spPr bwMode="auto">
          <a:xfrm>
            <a:off x="3668051" y="1446412"/>
            <a:ext cx="31794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Cambria" pitchFamily="18" charset="0"/>
                <a:cs typeface="Estrangelo Edessa" pitchFamily="66" charset="0"/>
              </a:rPr>
              <a:t>Internal Recycle</a:t>
            </a:r>
          </a:p>
        </p:txBody>
      </p:sp>
      <p:sp>
        <p:nvSpPr>
          <p:cNvPr id="47156" name="Rectangle 11"/>
          <p:cNvSpPr>
            <a:spLocks noChangeArrowheads="1"/>
          </p:cNvSpPr>
          <p:nvPr/>
        </p:nvSpPr>
        <p:spPr bwMode="auto">
          <a:xfrm>
            <a:off x="8511380" y="800299"/>
            <a:ext cx="1417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Secondary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Clarifier</a:t>
            </a:r>
          </a:p>
        </p:txBody>
      </p:sp>
      <p:grpSp>
        <p:nvGrpSpPr>
          <p:cNvPr id="47157" name="Group 36"/>
          <p:cNvGrpSpPr>
            <a:grpSpLocks/>
          </p:cNvGrpSpPr>
          <p:nvPr/>
        </p:nvGrpSpPr>
        <p:grpSpPr bwMode="auto">
          <a:xfrm>
            <a:off x="2905742" y="1754188"/>
            <a:ext cx="4790458" cy="423862"/>
            <a:chOff x="1779592" y="1733046"/>
            <a:chExt cx="2320111" cy="317406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1779592" y="1733046"/>
              <a:ext cx="0" cy="3174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1782322" y="1741962"/>
              <a:ext cx="23173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>
            <a:off x="7696200" y="1766095"/>
            <a:ext cx="0" cy="913253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59" name="Rectangle 81"/>
          <p:cNvSpPr>
            <a:spLocks noChangeArrowheads="1"/>
          </p:cNvSpPr>
          <p:nvPr/>
        </p:nvSpPr>
        <p:spPr bwMode="auto">
          <a:xfrm>
            <a:off x="4778374" y="3586064"/>
            <a:ext cx="3124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Cambria" pitchFamily="18" charset="0"/>
                <a:cs typeface="Estrangelo Edessa" pitchFamily="66" charset="0"/>
              </a:rPr>
              <a:t>Return Sludge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1814512" y="2139782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4800600" y="2139782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8229600" y="2196306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9931400" y="2178050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5884863" y="800081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2909061" y="800081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362202" y="3893840"/>
            <a:ext cx="264159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5294797" y="2450584"/>
            <a:ext cx="708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NH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3749675" y="2454552"/>
            <a:ext cx="708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2</a:t>
            </a: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5943600" y="2653506"/>
            <a:ext cx="1171576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3324984" y="2653506"/>
            <a:ext cx="5857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 rot="-5400000">
            <a:off x="3745706" y="2206272"/>
            <a:ext cx="5857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524126" y="152400"/>
            <a:ext cx="71548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MLE (Modified Ludzack-Ettinger) Pr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Estrangelo Edessa" pitchFamily="66" charset="0"/>
              </a:rPr>
              <a:t>ocess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Estrangelo Edessa" pitchFamily="66" charset="0"/>
            </a:endParaRPr>
          </a:p>
        </p:txBody>
      </p:sp>
      <p:sp>
        <p:nvSpPr>
          <p:cNvPr id="51" name="Subtitle 2"/>
          <p:cNvSpPr txBox="1">
            <a:spLocks/>
          </p:cNvSpPr>
          <p:nvPr/>
        </p:nvSpPr>
        <p:spPr bwMode="auto">
          <a:xfrm>
            <a:off x="5267501" y="4178300"/>
            <a:ext cx="29860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5">
              <a:spcAft>
                <a:spcPts val="6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Ammonia (NH</a:t>
            </a:r>
            <a:r>
              <a:rPr lang="en-US" b="1" baseline="-25000" dirty="0">
                <a:latin typeface="Cambria" pitchFamily="18" charset="0"/>
                <a:cs typeface="Estrangelo Edessa" pitchFamily="66" charset="0"/>
              </a:rPr>
              <a:t>4</a:t>
            </a:r>
            <a:r>
              <a:rPr lang="en-US" b="1" dirty="0">
                <a:latin typeface="Cambria" pitchFamily="18" charset="0"/>
                <a:cs typeface="Estrangelo Edessa" pitchFamily="66" charset="0"/>
              </a:rPr>
              <a:t>) Removal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Target: NH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4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: 0.5 mg/L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705893" y="5029201"/>
            <a:ext cx="430450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spcAft>
                <a:spcPts val="6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Nitrate (NO</a:t>
            </a:r>
            <a:r>
              <a:rPr lang="en-US" b="1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b="1" dirty="0">
                <a:latin typeface="Cambria" pitchFamily="18" charset="0"/>
                <a:cs typeface="Estrangelo Edessa" pitchFamily="66" charset="0"/>
              </a:rPr>
              <a:t>) Removal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Target NO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 in Anoxic Tank: 2 mg/L</a:t>
            </a: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2741613" y="1728712"/>
            <a:ext cx="8405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434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00399 0.11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  <p:bldP spid="48" grpId="0" animBg="1"/>
      <p:bldP spid="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21" name="Picture 2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716964" y="2178051"/>
            <a:ext cx="101917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2"/>
          <p:cNvGrpSpPr/>
          <p:nvPr/>
        </p:nvGrpSpPr>
        <p:grpSpPr>
          <a:xfrm>
            <a:off x="8774112" y="2263608"/>
            <a:ext cx="904876" cy="1331287"/>
            <a:chOff x="6857998" y="3065728"/>
            <a:chExt cx="762005" cy="87444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3085" name="Straight Connector 3084"/>
          <p:cNvCxnSpPr/>
          <p:nvPr/>
        </p:nvCxnSpPr>
        <p:spPr>
          <a:xfrm>
            <a:off x="9220198" y="3646488"/>
            <a:ext cx="0" cy="233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Arrow Connector 3088"/>
          <p:cNvCxnSpPr/>
          <p:nvPr/>
        </p:nvCxnSpPr>
        <p:spPr>
          <a:xfrm>
            <a:off x="9220198" y="3887788"/>
            <a:ext cx="122238" cy="2905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Connector 3090"/>
          <p:cNvCxnSpPr/>
          <p:nvPr/>
        </p:nvCxnSpPr>
        <p:spPr>
          <a:xfrm flipH="1">
            <a:off x="5003800" y="3879851"/>
            <a:ext cx="4222752" cy="79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3" name="Straight Arrow Connector 3092"/>
          <p:cNvCxnSpPr/>
          <p:nvPr/>
        </p:nvCxnSpPr>
        <p:spPr>
          <a:xfrm flipH="1" flipV="1">
            <a:off x="2362200" y="2515890"/>
            <a:ext cx="0" cy="13890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42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57801" y="2196306"/>
            <a:ext cx="26717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336381" y="2220118"/>
            <a:ext cx="2514600" cy="83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7145" name="Picture 5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19376" y="2159794"/>
            <a:ext cx="1925637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2705893" y="2206272"/>
            <a:ext cx="17526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148" name="Rectangle 56"/>
          <p:cNvSpPr>
            <a:spLocks noChangeArrowheads="1"/>
          </p:cNvSpPr>
          <p:nvPr/>
        </p:nvSpPr>
        <p:spPr bwMode="auto">
          <a:xfrm>
            <a:off x="3668051" y="1446412"/>
            <a:ext cx="31794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Cambria" pitchFamily="18" charset="0"/>
                <a:cs typeface="Estrangelo Edessa" pitchFamily="66" charset="0"/>
              </a:rPr>
              <a:t>Internal Recycle</a:t>
            </a:r>
          </a:p>
        </p:txBody>
      </p:sp>
      <p:sp>
        <p:nvSpPr>
          <p:cNvPr id="47156" name="Rectangle 11"/>
          <p:cNvSpPr>
            <a:spLocks noChangeArrowheads="1"/>
          </p:cNvSpPr>
          <p:nvPr/>
        </p:nvSpPr>
        <p:spPr bwMode="auto">
          <a:xfrm>
            <a:off x="8511380" y="800299"/>
            <a:ext cx="1417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Secondary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Clarifier</a:t>
            </a:r>
          </a:p>
        </p:txBody>
      </p:sp>
      <p:grpSp>
        <p:nvGrpSpPr>
          <p:cNvPr id="47157" name="Group 36"/>
          <p:cNvGrpSpPr>
            <a:grpSpLocks/>
          </p:cNvGrpSpPr>
          <p:nvPr/>
        </p:nvGrpSpPr>
        <p:grpSpPr bwMode="auto">
          <a:xfrm>
            <a:off x="2905742" y="1754188"/>
            <a:ext cx="4790458" cy="423862"/>
            <a:chOff x="1779592" y="1733046"/>
            <a:chExt cx="2320111" cy="317406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1779592" y="1733046"/>
              <a:ext cx="0" cy="3174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1782322" y="1741962"/>
              <a:ext cx="23173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>
            <a:off x="7696200" y="1766095"/>
            <a:ext cx="0" cy="913253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59" name="Rectangle 81"/>
          <p:cNvSpPr>
            <a:spLocks noChangeArrowheads="1"/>
          </p:cNvSpPr>
          <p:nvPr/>
        </p:nvSpPr>
        <p:spPr bwMode="auto">
          <a:xfrm>
            <a:off x="4778374" y="3586064"/>
            <a:ext cx="3124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Cambria" pitchFamily="18" charset="0"/>
                <a:cs typeface="Estrangelo Edessa" pitchFamily="66" charset="0"/>
              </a:rPr>
              <a:t>Return Sludge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1814512" y="2139782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4800600" y="2139782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8229600" y="2196306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9931400" y="2178050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5884863" y="800081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2909061" y="800081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24126" y="152400"/>
            <a:ext cx="71548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MLE (Modified Ludzack-Ettinger) Process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Estrangelo Edessa" pitchFamily="66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362202" y="3893840"/>
            <a:ext cx="264159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5294797" y="2450584"/>
            <a:ext cx="708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NH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7010401" y="2454552"/>
            <a:ext cx="8405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3</a:t>
            </a: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3749675" y="2454552"/>
            <a:ext cx="708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2</a:t>
            </a: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2656198" y="2468840"/>
            <a:ext cx="961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3</a:t>
            </a: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5943600" y="2653506"/>
            <a:ext cx="1171576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3324984" y="2653506"/>
            <a:ext cx="5857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 rot="-5400000">
            <a:off x="3745706" y="2206272"/>
            <a:ext cx="5857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24127" y="4495800"/>
            <a:ext cx="7404890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20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MLE Process Control:</a:t>
            </a:r>
          </a:p>
          <a:p>
            <a:pPr fontAlgn="base">
              <a:spcBef>
                <a:spcPts val="600"/>
              </a:spcBef>
              <a:spcAft>
                <a:spcPts val="2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Proper Internal Recycle Rate; not too much / not too little.</a:t>
            </a:r>
          </a:p>
          <a:p>
            <a:pPr fontAlgn="base">
              <a:spcAft>
                <a:spcPts val="3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ORP of +100 mV in Aerobic Zone for Ammonia (NH</a:t>
            </a:r>
            <a:r>
              <a:rPr lang="en-US" b="1" baseline="-25000" dirty="0">
                <a:latin typeface="Cambria" pitchFamily="18" charset="0"/>
                <a:cs typeface="Estrangelo Edessa" pitchFamily="66" charset="0"/>
              </a:rPr>
              <a:t>4</a:t>
            </a:r>
            <a:r>
              <a:rPr lang="en-US" b="1" dirty="0">
                <a:latin typeface="Cambria" pitchFamily="18" charset="0"/>
                <a:cs typeface="Estrangelo Edessa" pitchFamily="66" charset="0"/>
              </a:rPr>
              <a:t>) Removal.</a:t>
            </a:r>
          </a:p>
          <a:p>
            <a:pPr fontAlgn="base">
              <a:spcAft>
                <a:spcPts val="3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ORP of -75 to -150 mV in Anoxic Zone for Nitrate (NO</a:t>
            </a:r>
            <a:r>
              <a:rPr lang="en-US" b="1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b="1" dirty="0">
                <a:latin typeface="Cambria" pitchFamily="18" charset="0"/>
                <a:cs typeface="Estrangelo Edessa" pitchFamily="66" charset="0"/>
              </a:rPr>
              <a:t>) Removal.</a:t>
            </a:r>
          </a:p>
          <a:p>
            <a:pPr fontAlgn="base">
              <a:spcAft>
                <a:spcPts val="3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Enough BOD to support Nitrate (NO</a:t>
            </a:r>
            <a:r>
              <a:rPr lang="en-US" b="1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b="1" dirty="0">
                <a:latin typeface="Cambria" pitchFamily="18" charset="0"/>
                <a:cs typeface="Estrangelo Edessa" pitchFamily="66" charset="0"/>
              </a:rPr>
              <a:t>) Removal.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67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21" name="Picture 2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716964" y="2178051"/>
            <a:ext cx="101917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2"/>
          <p:cNvGrpSpPr/>
          <p:nvPr/>
        </p:nvGrpSpPr>
        <p:grpSpPr>
          <a:xfrm>
            <a:off x="8774112" y="2263608"/>
            <a:ext cx="904876" cy="1331287"/>
            <a:chOff x="6857998" y="3065728"/>
            <a:chExt cx="762005" cy="87444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085" name="Straight Connector 3084"/>
          <p:cNvCxnSpPr/>
          <p:nvPr/>
        </p:nvCxnSpPr>
        <p:spPr>
          <a:xfrm>
            <a:off x="9220198" y="3646488"/>
            <a:ext cx="0" cy="233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Arrow Connector 3088"/>
          <p:cNvCxnSpPr/>
          <p:nvPr/>
        </p:nvCxnSpPr>
        <p:spPr>
          <a:xfrm>
            <a:off x="9220198" y="3887788"/>
            <a:ext cx="122238" cy="2905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Connector 3090"/>
          <p:cNvCxnSpPr/>
          <p:nvPr/>
        </p:nvCxnSpPr>
        <p:spPr>
          <a:xfrm flipH="1">
            <a:off x="2362200" y="3879850"/>
            <a:ext cx="6864352" cy="251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3" name="Straight Arrow Connector 3092"/>
          <p:cNvCxnSpPr/>
          <p:nvPr/>
        </p:nvCxnSpPr>
        <p:spPr>
          <a:xfrm flipH="1" flipV="1">
            <a:off x="2362200" y="2515890"/>
            <a:ext cx="0" cy="13890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42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57801" y="2196306"/>
            <a:ext cx="26717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336381" y="2220118"/>
            <a:ext cx="2514600" cy="83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7145" name="Picture 5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19376" y="2159794"/>
            <a:ext cx="1925637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2705893" y="2206272"/>
            <a:ext cx="17526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48" name="Rectangle 56"/>
          <p:cNvSpPr>
            <a:spLocks noChangeArrowheads="1"/>
          </p:cNvSpPr>
          <p:nvPr/>
        </p:nvSpPr>
        <p:spPr bwMode="auto">
          <a:xfrm>
            <a:off x="3668051" y="1446412"/>
            <a:ext cx="31794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itchFamily="18" charset="0"/>
                <a:cs typeface="Estrangelo Edessa" pitchFamily="66" charset="0"/>
              </a:rPr>
              <a:t>Internal Recycle</a:t>
            </a:r>
          </a:p>
        </p:txBody>
      </p:sp>
      <p:sp>
        <p:nvSpPr>
          <p:cNvPr id="47156" name="Rectangle 11"/>
          <p:cNvSpPr>
            <a:spLocks noChangeArrowheads="1"/>
          </p:cNvSpPr>
          <p:nvPr/>
        </p:nvSpPr>
        <p:spPr bwMode="auto">
          <a:xfrm>
            <a:off x="8511380" y="800299"/>
            <a:ext cx="1417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Secondary </a:t>
            </a:r>
          </a:p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Clarifier</a:t>
            </a:r>
          </a:p>
        </p:txBody>
      </p:sp>
      <p:grpSp>
        <p:nvGrpSpPr>
          <p:cNvPr id="47157" name="Group 36"/>
          <p:cNvGrpSpPr>
            <a:grpSpLocks/>
          </p:cNvGrpSpPr>
          <p:nvPr/>
        </p:nvGrpSpPr>
        <p:grpSpPr bwMode="auto">
          <a:xfrm>
            <a:off x="2905742" y="1754188"/>
            <a:ext cx="4790458" cy="423862"/>
            <a:chOff x="1779592" y="1733046"/>
            <a:chExt cx="2320111" cy="317406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1779592" y="1733046"/>
              <a:ext cx="0" cy="31740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1782322" y="1741962"/>
              <a:ext cx="231738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>
            <a:off x="7696200" y="1766095"/>
            <a:ext cx="0" cy="913253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59" name="Rectangle 81"/>
          <p:cNvSpPr>
            <a:spLocks noChangeArrowheads="1"/>
          </p:cNvSpPr>
          <p:nvPr/>
        </p:nvSpPr>
        <p:spPr bwMode="auto">
          <a:xfrm>
            <a:off x="4778374" y="3586064"/>
            <a:ext cx="3124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Cambria" pitchFamily="18" charset="0"/>
                <a:cs typeface="Estrangelo Edessa" pitchFamily="66" charset="0"/>
              </a:rPr>
              <a:t>Return Sludge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1814512" y="2139782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4800600" y="2139782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8229600" y="2196306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9931400" y="2178050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5884863" y="800081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2909061" y="800081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5294797" y="2450584"/>
            <a:ext cx="708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NH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3749675" y="2454553"/>
            <a:ext cx="708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</a:t>
            </a:r>
            <a:r>
              <a:rPr lang="en-US" sz="1400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2</a:t>
            </a: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2656198" y="2468841"/>
            <a:ext cx="9616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sz="1400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3</a:t>
            </a:r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3324984" y="2653506"/>
            <a:ext cx="5857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>
            <a:off x="5943600" y="2653506"/>
            <a:ext cx="1171576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7010401" y="2454552"/>
            <a:ext cx="8405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3</a:t>
            </a: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rot="-5400000">
            <a:off x="3745706" y="2206272"/>
            <a:ext cx="5857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38400" y="5029200"/>
            <a:ext cx="7240584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spcAft>
                <a:spcPts val="6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Nitrate (NO</a:t>
            </a:r>
            <a:r>
              <a:rPr lang="en-US" b="1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b="1" dirty="0">
                <a:latin typeface="Cambria" pitchFamily="18" charset="0"/>
                <a:cs typeface="Estrangelo Edessa" pitchFamily="66" charset="0"/>
              </a:rPr>
              <a:t>) Removal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Great Anoxic Habitat: ORP -150 mV or lower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 &gt; 4 mg/L because too little NO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 is returned to Anoxic Zone</a:t>
            </a:r>
          </a:p>
        </p:txBody>
      </p:sp>
      <p:sp>
        <p:nvSpPr>
          <p:cNvPr id="51" name="Subtitle 2"/>
          <p:cNvSpPr txBox="1">
            <a:spLocks/>
          </p:cNvSpPr>
          <p:nvPr/>
        </p:nvSpPr>
        <p:spPr bwMode="auto">
          <a:xfrm>
            <a:off x="5267500" y="4178300"/>
            <a:ext cx="46639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5">
              <a:spcAft>
                <a:spcPts val="6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Ammonia (NH</a:t>
            </a:r>
            <a:r>
              <a:rPr lang="en-US" b="1" baseline="-25000" dirty="0">
                <a:latin typeface="Cambria" pitchFamily="18" charset="0"/>
                <a:cs typeface="Estrangelo Edessa" pitchFamily="66" charset="0"/>
              </a:rPr>
              <a:t>4</a:t>
            </a:r>
            <a:r>
              <a:rPr lang="en-US" b="1" dirty="0">
                <a:latin typeface="Cambria" pitchFamily="18" charset="0"/>
                <a:cs typeface="Estrangelo Edessa" pitchFamily="66" charset="0"/>
              </a:rPr>
              <a:t>) Removal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Excellent Aerobic Habitat: ORP +150 mV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NH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4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 &lt; 0.5 mg/L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524126" y="152401"/>
            <a:ext cx="715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MLE with not enough Internal Recycle</a:t>
            </a:r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82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 animBg="1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21" name="Picture 2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716964" y="2178051"/>
            <a:ext cx="101917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2"/>
          <p:cNvGrpSpPr/>
          <p:nvPr/>
        </p:nvGrpSpPr>
        <p:grpSpPr>
          <a:xfrm>
            <a:off x="8774112" y="2263608"/>
            <a:ext cx="904876" cy="1331287"/>
            <a:chOff x="6857998" y="3065728"/>
            <a:chExt cx="762005" cy="87444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085" name="Straight Connector 3084"/>
          <p:cNvCxnSpPr/>
          <p:nvPr/>
        </p:nvCxnSpPr>
        <p:spPr>
          <a:xfrm>
            <a:off x="9220198" y="3646488"/>
            <a:ext cx="0" cy="233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Arrow Connector 3088"/>
          <p:cNvCxnSpPr/>
          <p:nvPr/>
        </p:nvCxnSpPr>
        <p:spPr>
          <a:xfrm>
            <a:off x="9220198" y="3887788"/>
            <a:ext cx="122238" cy="2905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Connector 3090"/>
          <p:cNvCxnSpPr/>
          <p:nvPr/>
        </p:nvCxnSpPr>
        <p:spPr>
          <a:xfrm flipH="1">
            <a:off x="2362200" y="3879850"/>
            <a:ext cx="6864352" cy="251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3" name="Straight Arrow Connector 3092"/>
          <p:cNvCxnSpPr/>
          <p:nvPr/>
        </p:nvCxnSpPr>
        <p:spPr>
          <a:xfrm flipH="1" flipV="1">
            <a:off x="2362200" y="2515890"/>
            <a:ext cx="0" cy="13890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42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57801" y="2196306"/>
            <a:ext cx="26717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303789" y="2220118"/>
            <a:ext cx="2547192" cy="83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7145" name="Picture 5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87670" y="2159794"/>
            <a:ext cx="1925637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3048000" y="2206272"/>
            <a:ext cx="1410493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48" name="Rectangle 56"/>
          <p:cNvSpPr>
            <a:spLocks noChangeArrowheads="1"/>
          </p:cNvSpPr>
          <p:nvPr/>
        </p:nvSpPr>
        <p:spPr bwMode="auto">
          <a:xfrm>
            <a:off x="3710197" y="1405216"/>
            <a:ext cx="31794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  <a:cs typeface="Estrangelo Edessa" pitchFamily="66" charset="0"/>
              </a:rPr>
              <a:t>Internal Recycle</a:t>
            </a:r>
          </a:p>
        </p:txBody>
      </p:sp>
      <p:sp>
        <p:nvSpPr>
          <p:cNvPr id="47156" name="Rectangle 11"/>
          <p:cNvSpPr>
            <a:spLocks noChangeArrowheads="1"/>
          </p:cNvSpPr>
          <p:nvPr/>
        </p:nvSpPr>
        <p:spPr bwMode="auto">
          <a:xfrm>
            <a:off x="8511380" y="800299"/>
            <a:ext cx="1417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Secondary </a:t>
            </a:r>
          </a:p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Clarifier</a:t>
            </a:r>
          </a:p>
        </p:txBody>
      </p:sp>
      <p:grpSp>
        <p:nvGrpSpPr>
          <p:cNvPr id="47157" name="Group 36"/>
          <p:cNvGrpSpPr>
            <a:grpSpLocks/>
          </p:cNvGrpSpPr>
          <p:nvPr/>
        </p:nvGrpSpPr>
        <p:grpSpPr bwMode="auto">
          <a:xfrm>
            <a:off x="2905742" y="1754188"/>
            <a:ext cx="4790458" cy="423862"/>
            <a:chOff x="1779592" y="1733046"/>
            <a:chExt cx="2320111" cy="317406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1779592" y="1733046"/>
              <a:ext cx="0" cy="31740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1782322" y="1741962"/>
              <a:ext cx="2317381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>
            <a:off x="7696200" y="1766095"/>
            <a:ext cx="0" cy="913253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59" name="Rectangle 81"/>
          <p:cNvSpPr>
            <a:spLocks noChangeArrowheads="1"/>
          </p:cNvSpPr>
          <p:nvPr/>
        </p:nvSpPr>
        <p:spPr bwMode="auto">
          <a:xfrm>
            <a:off x="4778374" y="3586064"/>
            <a:ext cx="3124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Cambria" pitchFamily="18" charset="0"/>
                <a:cs typeface="Estrangelo Edessa" pitchFamily="66" charset="0"/>
              </a:rPr>
              <a:t>Return Sludge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1814512" y="2139782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4800600" y="2139782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8229600" y="2196306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9931400" y="2178050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5884863" y="800081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2909061" y="800081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5794377" y="2450584"/>
            <a:ext cx="682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NH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3749675" y="2454553"/>
            <a:ext cx="708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</a:t>
            </a:r>
            <a:r>
              <a:rPr lang="en-US" sz="1400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2</a:t>
            </a: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3047999" y="2443956"/>
            <a:ext cx="6984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3</a:t>
            </a:r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3582192" y="2621951"/>
            <a:ext cx="328579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 flipV="1">
            <a:off x="6340474" y="2653505"/>
            <a:ext cx="774702" cy="1292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7010401" y="2454552"/>
            <a:ext cx="8405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3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698397" y="2206272"/>
            <a:ext cx="381791" cy="8382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rot="-5400000">
            <a:off x="3745706" y="2206272"/>
            <a:ext cx="5857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38400" y="5029200"/>
            <a:ext cx="7490616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spcAft>
                <a:spcPts val="6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Nitrate (NO</a:t>
            </a:r>
            <a:r>
              <a:rPr lang="en-US" b="1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b="1" dirty="0">
                <a:latin typeface="Cambria" pitchFamily="18" charset="0"/>
                <a:cs typeface="Estrangelo Edessa" pitchFamily="66" charset="0"/>
              </a:rPr>
              <a:t>) Removal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Stressed Anoxic Habitat: ORP 0 to -100 mV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 &gt; 4 mg/L: bacteria will not convert Ammonia (NH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4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) to Nitrate (NO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)</a:t>
            </a:r>
          </a:p>
        </p:txBody>
      </p:sp>
      <p:sp>
        <p:nvSpPr>
          <p:cNvPr id="52" name="Subtitle 2"/>
          <p:cNvSpPr txBox="1">
            <a:spLocks/>
          </p:cNvSpPr>
          <p:nvPr/>
        </p:nvSpPr>
        <p:spPr bwMode="auto">
          <a:xfrm>
            <a:off x="5267501" y="4178300"/>
            <a:ext cx="4257499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5">
              <a:spcAft>
                <a:spcPts val="6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Ammonia (NH</a:t>
            </a:r>
            <a:r>
              <a:rPr lang="en-US" b="1" baseline="-25000" dirty="0">
                <a:latin typeface="Cambria" pitchFamily="18" charset="0"/>
                <a:cs typeface="Estrangelo Edessa" pitchFamily="66" charset="0"/>
              </a:rPr>
              <a:t>4</a:t>
            </a:r>
            <a:r>
              <a:rPr lang="en-US" b="1" dirty="0">
                <a:latin typeface="Cambria" pitchFamily="18" charset="0"/>
                <a:cs typeface="Estrangelo Edessa" pitchFamily="66" charset="0"/>
              </a:rPr>
              <a:t>) Removal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Good Aerobic Habitat: ORP +100 mV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NH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4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 &lt; 0.5 mg/L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524126" y="152401"/>
            <a:ext cx="715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MLE with too much Internal Recycle</a:t>
            </a:r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04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21" name="Picture 2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716964" y="2178051"/>
            <a:ext cx="101917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2"/>
          <p:cNvGrpSpPr/>
          <p:nvPr/>
        </p:nvGrpSpPr>
        <p:grpSpPr>
          <a:xfrm>
            <a:off x="8774112" y="2263608"/>
            <a:ext cx="904876" cy="1331287"/>
            <a:chOff x="6857998" y="3065728"/>
            <a:chExt cx="762005" cy="87444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085" name="Straight Connector 3084"/>
          <p:cNvCxnSpPr/>
          <p:nvPr/>
        </p:nvCxnSpPr>
        <p:spPr>
          <a:xfrm>
            <a:off x="9220198" y="3646488"/>
            <a:ext cx="0" cy="233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Arrow Connector 3088"/>
          <p:cNvCxnSpPr/>
          <p:nvPr/>
        </p:nvCxnSpPr>
        <p:spPr>
          <a:xfrm>
            <a:off x="9220198" y="3887788"/>
            <a:ext cx="122238" cy="2905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Connector 3090"/>
          <p:cNvCxnSpPr/>
          <p:nvPr/>
        </p:nvCxnSpPr>
        <p:spPr>
          <a:xfrm flipH="1">
            <a:off x="2362200" y="3879850"/>
            <a:ext cx="6864352" cy="251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3" name="Straight Arrow Connector 3092"/>
          <p:cNvCxnSpPr/>
          <p:nvPr/>
        </p:nvCxnSpPr>
        <p:spPr>
          <a:xfrm flipH="1" flipV="1">
            <a:off x="2362200" y="2515890"/>
            <a:ext cx="0" cy="13890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42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57801" y="2196306"/>
            <a:ext cx="26717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848352" y="2220118"/>
            <a:ext cx="2002629" cy="83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7145" name="Picture 5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19376" y="2159794"/>
            <a:ext cx="1925637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3429001" y="2204931"/>
            <a:ext cx="1009637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48" name="Rectangle 56"/>
          <p:cNvSpPr>
            <a:spLocks noChangeArrowheads="1"/>
          </p:cNvSpPr>
          <p:nvPr/>
        </p:nvSpPr>
        <p:spPr bwMode="auto">
          <a:xfrm>
            <a:off x="3617878" y="1222292"/>
            <a:ext cx="3179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mbria" pitchFamily="18" charset="0"/>
                <a:cs typeface="Estrangelo Edessa" pitchFamily="66" charset="0"/>
              </a:rPr>
              <a:t>Internal Recycle</a:t>
            </a:r>
          </a:p>
        </p:txBody>
      </p:sp>
      <p:sp>
        <p:nvSpPr>
          <p:cNvPr id="47156" name="Rectangle 11"/>
          <p:cNvSpPr>
            <a:spLocks noChangeArrowheads="1"/>
          </p:cNvSpPr>
          <p:nvPr/>
        </p:nvSpPr>
        <p:spPr bwMode="auto">
          <a:xfrm>
            <a:off x="8511380" y="800299"/>
            <a:ext cx="1417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Secondary </a:t>
            </a:r>
          </a:p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Clarifier</a:t>
            </a:r>
          </a:p>
        </p:txBody>
      </p:sp>
      <p:grpSp>
        <p:nvGrpSpPr>
          <p:cNvPr id="47157" name="Group 36"/>
          <p:cNvGrpSpPr>
            <a:grpSpLocks/>
          </p:cNvGrpSpPr>
          <p:nvPr/>
        </p:nvGrpSpPr>
        <p:grpSpPr bwMode="auto">
          <a:xfrm>
            <a:off x="2905742" y="1754188"/>
            <a:ext cx="4790458" cy="423862"/>
            <a:chOff x="1779592" y="1733046"/>
            <a:chExt cx="2320111" cy="317406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1779592" y="1733046"/>
              <a:ext cx="0" cy="31740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1779592" y="1741962"/>
              <a:ext cx="232011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>
            <a:off x="7696200" y="1766094"/>
            <a:ext cx="0" cy="706808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59" name="Rectangle 81"/>
          <p:cNvSpPr>
            <a:spLocks noChangeArrowheads="1"/>
          </p:cNvSpPr>
          <p:nvPr/>
        </p:nvSpPr>
        <p:spPr bwMode="auto">
          <a:xfrm>
            <a:off x="4778374" y="3586064"/>
            <a:ext cx="3124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Cambria" pitchFamily="18" charset="0"/>
                <a:cs typeface="Estrangelo Edessa" pitchFamily="66" charset="0"/>
              </a:rPr>
              <a:t>Return Sludge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1814512" y="2139782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4800600" y="2139782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8229600" y="2196306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9931400" y="2178050"/>
            <a:ext cx="2032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5884863" y="800081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2909061" y="800081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6095999" y="2450584"/>
            <a:ext cx="75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NH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3933818" y="2530396"/>
            <a:ext cx="6111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</a:t>
            </a:r>
            <a:r>
              <a:rPr lang="en-US" sz="1000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2</a:t>
            </a: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3422835" y="2472903"/>
            <a:ext cx="63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sz="1400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3</a:t>
            </a:r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3939808" y="2671540"/>
            <a:ext cx="121361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>
            <a:off x="6705600" y="2653506"/>
            <a:ext cx="409576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7024156" y="2491899"/>
            <a:ext cx="8405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sz="1400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321695" y="2226687"/>
            <a:ext cx="526657" cy="838200"/>
          </a:xfrm>
          <a:prstGeom prst="rect">
            <a:avLst/>
          </a:prstGeom>
          <a:pattFill prst="pct50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704651" y="2204931"/>
            <a:ext cx="792210" cy="8382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 rot="-5400000">
            <a:off x="3977228" y="2301875"/>
            <a:ext cx="5857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438400" y="5029200"/>
            <a:ext cx="7240584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spcAft>
                <a:spcPts val="6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Nitrate (NO</a:t>
            </a:r>
            <a:r>
              <a:rPr lang="en-US" b="1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b="1" dirty="0">
                <a:latin typeface="Cambria" pitchFamily="18" charset="0"/>
                <a:cs typeface="Estrangelo Edessa" pitchFamily="66" charset="0"/>
              </a:rPr>
              <a:t>) Removal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Poor Anoxic Habitat: ORP 0 mV or higher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 &gt; 4 mg/L </a:t>
            </a:r>
          </a:p>
        </p:txBody>
      </p:sp>
      <p:sp>
        <p:nvSpPr>
          <p:cNvPr id="54" name="Subtitle 2"/>
          <p:cNvSpPr txBox="1">
            <a:spLocks/>
          </p:cNvSpPr>
          <p:nvPr/>
        </p:nvSpPr>
        <p:spPr bwMode="auto">
          <a:xfrm>
            <a:off x="5267500" y="4178300"/>
            <a:ext cx="50957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5">
              <a:spcAft>
                <a:spcPts val="6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Ammonia (NH</a:t>
            </a:r>
            <a:r>
              <a:rPr lang="en-US" b="1" baseline="-25000" dirty="0">
                <a:latin typeface="Cambria" pitchFamily="18" charset="0"/>
                <a:cs typeface="Estrangelo Edessa" pitchFamily="66" charset="0"/>
              </a:rPr>
              <a:t>4</a:t>
            </a:r>
            <a:r>
              <a:rPr lang="en-US" b="1" dirty="0">
                <a:latin typeface="Cambria" pitchFamily="18" charset="0"/>
                <a:cs typeface="Estrangelo Edessa" pitchFamily="66" charset="0"/>
              </a:rPr>
              <a:t>) Removal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Poor  Aerobic Habitat: ORP +50 mV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NH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4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 &gt; 0.5 mg/L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524126" y="152401"/>
            <a:ext cx="715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MLE with way too much Internal Recycle</a:t>
            </a:r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0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605494DE-B078-4D87-BB01-C84320618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9A0576B0-CD8C-4661-95C8-A9F2CE7CDD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67712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xmlns="" id="{3FF60E2B-3919-423C-B1FF-56CDE6681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67712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77151" y="3602038"/>
            <a:ext cx="3853530" cy="1941512"/>
          </a:xfrm>
        </p:spPr>
        <p:txBody>
          <a:bodyPr>
            <a:noAutofit/>
          </a:bodyPr>
          <a:lstStyle/>
          <a:p>
            <a:pPr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4000" i="1" dirty="0">
                <a:solidFill>
                  <a:srgbClr val="FFFFFF"/>
                </a:solidFill>
                <a:cs typeface="Calibri" pitchFamily="34" charset="0"/>
              </a:rPr>
              <a:t>Sequencing Batch Reactor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4000" i="1" dirty="0">
                <a:solidFill>
                  <a:srgbClr val="FFFFFF"/>
                </a:solidFill>
                <a:cs typeface="Calibri" pitchFamily="34" charset="0"/>
              </a:rPr>
              <a:t>SBR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r="10332" b="3"/>
          <a:stretch/>
        </p:blipFill>
        <p:spPr bwMode="auto">
          <a:xfrm>
            <a:off x="643467" y="654385"/>
            <a:ext cx="6274296" cy="554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40217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5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66935" y="2590800"/>
            <a:ext cx="1675873" cy="177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2352814" y="3431156"/>
            <a:ext cx="1492429" cy="836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466300" y="4553924"/>
            <a:ext cx="11268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Cambria" pitchFamily="18" charset="0"/>
                <a:cs typeface="Estrangelo Edessa" pitchFamily="66" charset="0"/>
              </a:rPr>
              <a:t>Idle</a:t>
            </a:r>
          </a:p>
        </p:txBody>
      </p:sp>
      <p:sp>
        <p:nvSpPr>
          <p:cNvPr id="58" name="TextBox 54"/>
          <p:cNvSpPr txBox="1">
            <a:spLocks noChangeArrowheads="1"/>
          </p:cNvSpPr>
          <p:nvPr/>
        </p:nvSpPr>
        <p:spPr bwMode="auto">
          <a:xfrm>
            <a:off x="2503076" y="4538535"/>
            <a:ext cx="1203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mbria" pitchFamily="18" charset="0"/>
                <a:cs typeface="Estrangelo Edessa" pitchFamily="66" charset="0"/>
              </a:rPr>
              <a:t>Air 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52069" y="159604"/>
            <a:ext cx="6115451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Sequencing Batch Reactor (SBR)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Ammonia (NH</a:t>
            </a:r>
            <a:r>
              <a:rPr lang="en-US" sz="2400" b="1" baseline="-25000" dirty="0">
                <a:latin typeface="Cambria" pitchFamily="18" charset="0"/>
                <a:cs typeface="Estrangelo Edessa" pitchFamily="66" charset="0"/>
              </a:rPr>
              <a:t>4</a:t>
            </a: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) Removal: Nitrification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012703" y="1783834"/>
            <a:ext cx="0" cy="4238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5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1686" y="4364136"/>
            <a:ext cx="167587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379250" y="5487386"/>
            <a:ext cx="15783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mbria" pitchFamily="18" charset="0"/>
                <a:cs typeface="Estrangelo Edessa" pitchFamily="66" charset="0"/>
              </a:rPr>
              <a:t>Sludge Storage</a:t>
            </a: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3200400" y="3637844"/>
            <a:ext cx="717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3</a:t>
            </a: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2352813" y="3626412"/>
            <a:ext cx="708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NH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 flipV="1">
            <a:off x="3012703" y="3811078"/>
            <a:ext cx="187698" cy="1143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79249" y="4707813"/>
            <a:ext cx="1480744" cy="5416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04064" y="3477467"/>
            <a:ext cx="1480744" cy="786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2" name="Picture 5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06500" y="2590800"/>
            <a:ext cx="1675873" cy="177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ubtitle 2"/>
          <p:cNvSpPr txBox="1">
            <a:spLocks/>
          </p:cNvSpPr>
          <p:nvPr/>
        </p:nvSpPr>
        <p:spPr bwMode="auto">
          <a:xfrm>
            <a:off x="7593160" y="4718311"/>
            <a:ext cx="3128170" cy="18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5">
              <a:spcAft>
                <a:spcPts val="6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Ammonia (NH</a:t>
            </a:r>
            <a:r>
              <a:rPr lang="en-US" b="1" baseline="-25000" dirty="0">
                <a:latin typeface="Cambria" pitchFamily="18" charset="0"/>
                <a:cs typeface="Estrangelo Edessa" pitchFamily="66" charset="0"/>
              </a:rPr>
              <a:t>4</a:t>
            </a:r>
            <a:r>
              <a:rPr lang="en-US" b="1" dirty="0">
                <a:latin typeface="Cambria" pitchFamily="18" charset="0"/>
                <a:cs typeface="Estrangelo Edessa" pitchFamily="66" charset="0"/>
              </a:rPr>
              <a:t>) Removal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Target: NH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4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 &lt; 0.5 mg/L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0801" y="2743200"/>
            <a:ext cx="96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anose="02040503050406030204" pitchFamily="18" charset="0"/>
                <a:cs typeface="Arial" pitchFamily="34" charset="0"/>
              </a:rPr>
              <a:t>SBR #1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57201" y="2743200"/>
            <a:ext cx="96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anose="02040503050406030204" pitchFamily="18" charset="0"/>
                <a:cs typeface="Arial" pitchFamily="34" charset="0"/>
              </a:rPr>
              <a:t>SBR #2</a:t>
            </a:r>
          </a:p>
        </p:txBody>
      </p:sp>
    </p:spTree>
    <p:extLst>
      <p:ext uri="{BB962C8B-B14F-4D97-AF65-F5344CB8AC3E}">
        <p14:creationId xmlns:p14="http://schemas.microsoft.com/office/powerpoint/2010/main" val="1242016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5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66935" y="2590800"/>
            <a:ext cx="1675873" cy="177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06500" y="2639902"/>
            <a:ext cx="1675873" cy="172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2358656" y="3083995"/>
            <a:ext cx="1492429" cy="11832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466300" y="4553924"/>
            <a:ext cx="11268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Cambria" pitchFamily="18" charset="0"/>
                <a:cs typeface="Estrangelo Edessa" pitchFamily="66" charset="0"/>
              </a:rPr>
              <a:t>Idle</a:t>
            </a:r>
          </a:p>
        </p:txBody>
      </p:sp>
      <p:sp>
        <p:nvSpPr>
          <p:cNvPr id="58" name="TextBox 54"/>
          <p:cNvSpPr txBox="1">
            <a:spLocks noChangeArrowheads="1"/>
          </p:cNvSpPr>
          <p:nvPr/>
        </p:nvSpPr>
        <p:spPr bwMode="auto">
          <a:xfrm>
            <a:off x="2503076" y="4538535"/>
            <a:ext cx="1203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mbria" pitchFamily="18" charset="0"/>
                <a:cs typeface="Estrangelo Edessa" pitchFamily="66" charset="0"/>
              </a:rPr>
              <a:t>Air OFF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52069" y="159604"/>
            <a:ext cx="6115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Sequencing Batch Reactor (SBR)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Nitrate (NO</a:t>
            </a:r>
            <a:r>
              <a:rPr lang="en-US" sz="2400" b="1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) Removal: Denitrification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012703" y="1783834"/>
            <a:ext cx="0" cy="4238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5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1686" y="4364136"/>
            <a:ext cx="167587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4379249" y="4707813"/>
            <a:ext cx="1480744" cy="5416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379250" y="5487386"/>
            <a:ext cx="15783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mbria" pitchFamily="18" charset="0"/>
                <a:cs typeface="Estrangelo Edessa" pitchFamily="66" charset="0"/>
              </a:rPr>
              <a:t>Sludge Storage</a:t>
            </a: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3200400" y="3637844"/>
            <a:ext cx="717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2</a:t>
            </a: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2266935" y="3626412"/>
            <a:ext cx="794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3</a:t>
            </a:r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 flipV="1">
            <a:off x="2944487" y="3811078"/>
            <a:ext cx="320767" cy="1143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rot="-5400000" flipV="1">
            <a:off x="2658335" y="2779546"/>
            <a:ext cx="1693730" cy="1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04064" y="3477467"/>
            <a:ext cx="1480744" cy="786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7565866" y="4722596"/>
            <a:ext cx="2590801" cy="292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5">
              <a:spcAft>
                <a:spcPts val="6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Nitrate (NO</a:t>
            </a:r>
            <a:r>
              <a:rPr lang="en-US" b="1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b="1" dirty="0">
                <a:latin typeface="Cambria" pitchFamily="18" charset="0"/>
                <a:cs typeface="Estrangelo Edessa" pitchFamily="66" charset="0"/>
              </a:rPr>
              <a:t>) Removal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Target: NO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 &lt; 4 mg/L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90801" y="2743200"/>
            <a:ext cx="96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anose="02040503050406030204" pitchFamily="18" charset="0"/>
                <a:cs typeface="Arial" pitchFamily="34" charset="0"/>
              </a:rPr>
              <a:t>SBR #1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57201" y="2743200"/>
            <a:ext cx="96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anose="02040503050406030204" pitchFamily="18" charset="0"/>
                <a:cs typeface="Arial" pitchFamily="34" charset="0"/>
              </a:rPr>
              <a:t>SBR #2</a:t>
            </a:r>
          </a:p>
        </p:txBody>
      </p:sp>
    </p:spTree>
    <p:extLst>
      <p:ext uri="{BB962C8B-B14F-4D97-AF65-F5344CB8AC3E}">
        <p14:creationId xmlns:p14="http://schemas.microsoft.com/office/powerpoint/2010/main" val="4074885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4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389709" y="3733801"/>
            <a:ext cx="1480744" cy="53281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4" name="Picture 5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66935" y="2590800"/>
            <a:ext cx="1675873" cy="177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2352814" y="2819400"/>
            <a:ext cx="1492429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466300" y="4553924"/>
            <a:ext cx="11268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Cambria" pitchFamily="18" charset="0"/>
                <a:cs typeface="Estrangelo Edessa" pitchFamily="66" charset="0"/>
              </a:rPr>
              <a:t>Air ON</a:t>
            </a:r>
          </a:p>
        </p:txBody>
      </p:sp>
      <p:sp>
        <p:nvSpPr>
          <p:cNvPr id="58" name="TextBox 54"/>
          <p:cNvSpPr txBox="1">
            <a:spLocks noChangeArrowheads="1"/>
          </p:cNvSpPr>
          <p:nvPr/>
        </p:nvSpPr>
        <p:spPr bwMode="auto">
          <a:xfrm>
            <a:off x="2503076" y="4415426"/>
            <a:ext cx="1203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mbria" pitchFamily="18" charset="0"/>
                <a:cs typeface="Estrangelo Edessa" pitchFamily="66" charset="0"/>
              </a:rPr>
              <a:t>Decant / Waste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52069" y="159604"/>
            <a:ext cx="6115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Sequencing Batch Reactor (SBR)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Settle, Decant &amp; Waste Sludge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98594" y="2334160"/>
            <a:ext cx="4482" cy="598747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36"/>
          <p:cNvGrpSpPr>
            <a:grpSpLocks/>
          </p:cNvGrpSpPr>
          <p:nvPr/>
        </p:nvGrpSpPr>
        <p:grpSpPr bwMode="auto">
          <a:xfrm>
            <a:off x="3790746" y="2498180"/>
            <a:ext cx="765441" cy="1865955"/>
            <a:chOff x="4908488" y="2281736"/>
            <a:chExt cx="408396" cy="1397307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5034791" y="2281736"/>
              <a:ext cx="282093" cy="13973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908488" y="2281736"/>
              <a:ext cx="1263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 flipH="1">
            <a:off x="3790746" y="2501460"/>
            <a:ext cx="5" cy="1494284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5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1686" y="4364136"/>
            <a:ext cx="167587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4379249" y="4707812"/>
            <a:ext cx="1480744" cy="541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379250" y="5487386"/>
            <a:ext cx="15783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mbria" pitchFamily="18" charset="0"/>
                <a:cs typeface="Estrangelo Edessa" pitchFamily="66" charset="0"/>
              </a:rPr>
              <a:t>Sludge Storage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1896114" y="2356543"/>
            <a:ext cx="6069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>
            <a:off x="6944437" y="1795817"/>
            <a:ext cx="0" cy="4238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06501" y="2669275"/>
            <a:ext cx="1675873" cy="172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6204064" y="3276601"/>
            <a:ext cx="1480744" cy="987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 bwMode="auto">
          <a:xfrm>
            <a:off x="8077199" y="2590801"/>
            <a:ext cx="3228975" cy="386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Aft>
                <a:spcPts val="20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mbria" pitchFamily="18" charset="0"/>
                <a:cs typeface="Estrangelo Edessa" pitchFamily="66" charset="0"/>
              </a:rPr>
              <a:t>SBR Process Control:</a:t>
            </a:r>
          </a:p>
          <a:p>
            <a:pPr fontAlgn="base">
              <a:spcBef>
                <a:spcPts val="600"/>
              </a:spcBef>
              <a:spcAft>
                <a:spcPts val="20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Establish cycle times that are long enough to provide optimal habitats.</a:t>
            </a:r>
          </a:p>
          <a:p>
            <a:pPr fontAlgn="base">
              <a:spcBef>
                <a:spcPts val="600"/>
              </a:spcBef>
              <a:spcAft>
                <a:spcPts val="20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And, short enough to allow all of the flow to be nitrified and denitrified.</a:t>
            </a:r>
          </a:p>
          <a:p>
            <a:pPr marL="0" lvl="1" fontAlgn="base">
              <a:defRPr/>
            </a:pPr>
            <a:endParaRPr lang="en-US" dirty="0">
              <a:solidFill>
                <a:srgbClr val="FFC000"/>
              </a:solidFill>
              <a:latin typeface="Cambria" pitchFamily="18" charset="0"/>
              <a:cs typeface="Estrangelo Edessa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1" y="2743200"/>
            <a:ext cx="96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anose="02040503050406030204" pitchFamily="18" charset="0"/>
                <a:cs typeface="Arial" pitchFamily="34" charset="0"/>
              </a:rPr>
              <a:t>SBR #1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57201" y="2743200"/>
            <a:ext cx="96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anose="02040503050406030204" pitchFamily="18" charset="0"/>
                <a:cs typeface="Arial" pitchFamily="34" charset="0"/>
              </a:rPr>
              <a:t>SBR #2</a:t>
            </a:r>
          </a:p>
        </p:txBody>
      </p:sp>
    </p:spTree>
    <p:extLst>
      <p:ext uri="{BB962C8B-B14F-4D97-AF65-F5344CB8AC3E}">
        <p14:creationId xmlns:p14="http://schemas.microsoft.com/office/powerpoint/2010/main" val="2675700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633446" y="4627755"/>
            <a:ext cx="6274590" cy="1590165"/>
          </a:xfrm>
          <a:noFill/>
        </p:spPr>
        <p:txBody>
          <a:bodyPr>
            <a:normAutofit/>
          </a:bodyPr>
          <a:lstStyle/>
          <a:p>
            <a:pPr algn="r" eaLnBrk="1" hangingPunct="1"/>
            <a:r>
              <a:rPr lang="en-US" i="1">
                <a:cs typeface="Calibri" pitchFamily="34" charset="0"/>
              </a:rPr>
              <a:t>Wastewater Science</a:t>
            </a:r>
          </a:p>
          <a:p>
            <a:pPr algn="r" eaLnBrk="1" hangingPunct="1"/>
            <a:r>
              <a:rPr lang="en-US" i="1">
                <a:cs typeface="Calibri" pitchFamily="34" charset="0"/>
              </a:rPr>
              <a:t>Alkalinity and pH</a:t>
            </a:r>
          </a:p>
        </p:txBody>
      </p:sp>
      <p:pic>
        <p:nvPicPr>
          <p:cNvPr id="6" name="Picture 8" descr="http://www.healthormoney.net/wp-content/uploads/2009/03/glass-of-ice-water.jpg"/>
          <p:cNvPicPr>
            <a:picLocks noChangeAspect="1" noChangeArrowheads="1"/>
          </p:cNvPicPr>
          <p:nvPr/>
        </p:nvPicPr>
        <p:blipFill rotWithShape="1">
          <a:blip r:embed="rId2" cstate="print"/>
          <a:srcRect b="4956"/>
          <a:stretch/>
        </p:blipFill>
        <p:spPr bwMode="auto">
          <a:xfrm>
            <a:off x="7552944" y="10"/>
            <a:ext cx="4636008" cy="6857990"/>
          </a:xfrm>
          <a:prstGeom prst="rect">
            <a:avLst/>
          </a:prstGeom>
          <a:noFill/>
        </p:spPr>
      </p:pic>
      <p:sp>
        <p:nvSpPr>
          <p:cNvPr id="3081" name="Subtitle 2"/>
          <p:cNvSpPr txBox="1">
            <a:spLocks/>
          </p:cNvSpPr>
          <p:nvPr/>
        </p:nvSpPr>
        <p:spPr bwMode="auto">
          <a:xfrm>
            <a:off x="2362200" y="2057400"/>
            <a:ext cx="807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endParaRPr lang="en-US" dirty="0">
              <a:solidFill>
                <a:schemeClr val="bg1"/>
              </a:solidFill>
              <a:latin typeface="Cambria" pitchFamily="18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73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ubtitle 2"/>
          <p:cNvSpPr>
            <a:spLocks noGrp="1"/>
          </p:cNvSpPr>
          <p:nvPr>
            <p:ph type="subTitle" idx="1"/>
          </p:nvPr>
        </p:nvSpPr>
        <p:spPr>
          <a:xfrm>
            <a:off x="2209800" y="533400"/>
            <a:ext cx="7391400" cy="762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26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Optimizing SBR cycle time </a:t>
            </a:r>
          </a:p>
        </p:txBody>
      </p:sp>
      <p:sp>
        <p:nvSpPr>
          <p:cNvPr id="99337" name="Subtitle 2"/>
          <p:cNvSpPr txBox="1">
            <a:spLocks/>
          </p:cNvSpPr>
          <p:nvPr/>
        </p:nvSpPr>
        <p:spPr bwMode="auto">
          <a:xfrm>
            <a:off x="2286000" y="1295400"/>
            <a:ext cx="769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fontAlgn="base">
              <a:spcAft>
                <a:spcPts val="600"/>
              </a:spcAft>
            </a:pPr>
            <a:r>
              <a:rPr lang="en-US" b="1" u="sng" dirty="0">
                <a:latin typeface="Cambria" pitchFamily="18" charset="0"/>
                <a:cs typeface="Estrangelo Edessa" pitchFamily="66" charset="0"/>
              </a:rPr>
              <a:t>Too short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Will not reach +100 mV for Ammonia (NH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4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) Removal.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Will not reach -100 mV for Nitrate (NO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) Removal.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Note: Temperature and BOD affect Air OFF cycle.</a:t>
            </a:r>
          </a:p>
          <a:p>
            <a:pPr marL="0" lvl="1" fontAlgn="base">
              <a:spcBef>
                <a:spcPts val="1200"/>
              </a:spcBef>
              <a:spcAft>
                <a:spcPts val="600"/>
              </a:spcAft>
            </a:pPr>
            <a:r>
              <a:rPr lang="en-US" b="1" u="sng" dirty="0">
                <a:latin typeface="Cambria" pitchFamily="18" charset="0"/>
                <a:cs typeface="Estrangelo Edessa" pitchFamily="66" charset="0"/>
              </a:rPr>
              <a:t>Too long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Wastewater will pass through tank before all Ammonia (NH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4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) converted to Nitrate (NO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).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And, before all Nitrate (NO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) is converted to Nitrogen Gas (N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2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).</a:t>
            </a:r>
          </a:p>
          <a:p>
            <a:pPr marL="0" lvl="1" fontAlgn="base">
              <a:spcBef>
                <a:spcPts val="1200"/>
              </a:spcBef>
              <a:spcAft>
                <a:spcPts val="600"/>
              </a:spcAft>
            </a:pPr>
            <a:r>
              <a:rPr lang="en-US" b="1" u="sng" dirty="0">
                <a:latin typeface="Cambria" pitchFamily="18" charset="0"/>
                <a:cs typeface="Estrangelo Edessa" pitchFamily="66" charset="0"/>
              </a:rPr>
              <a:t>Just right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Good habitats …</a:t>
            </a:r>
          </a:p>
          <a:p>
            <a:pPr marL="22860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ORP of +100 mV for 60 minutes </a:t>
            </a:r>
          </a:p>
          <a:p>
            <a:pPr marL="22860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And, ORP of -100 mV for 30 minutes.</a:t>
            </a:r>
          </a:p>
          <a:p>
            <a:pPr marL="228600" lvl="5">
              <a:spcAft>
                <a:spcPts val="300"/>
              </a:spcAft>
              <a:defRPr/>
            </a:pPr>
            <a:endParaRPr lang="en-US" dirty="0">
              <a:latin typeface="Cambria" pitchFamily="18" charset="0"/>
              <a:cs typeface="Estrangelo Edessa" pitchFamily="66" charset="0"/>
            </a:endParaRPr>
          </a:p>
          <a:p>
            <a:pPr marL="228600" lvl="5" algn="r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Bonus: Changing conditions will serve as a selector.</a:t>
            </a:r>
          </a:p>
          <a:p>
            <a:pPr marL="0" lvl="5">
              <a:spcAft>
                <a:spcPts val="300"/>
              </a:spcAft>
              <a:defRPr/>
            </a:pPr>
            <a:endParaRPr lang="en-US" dirty="0">
              <a:solidFill>
                <a:prstClr val="white"/>
              </a:solidFill>
              <a:latin typeface="Cambria" pitchFamily="18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6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6449950" y="3501956"/>
            <a:ext cx="4645250" cy="1457937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i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Oxidation Ditch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:\Users\Grant\Pictures\Water Planet\Strasburg, VA\20130318_0947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1" r="-2" b="3926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683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8245" y="3491978"/>
            <a:ext cx="14589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9"/>
          <p:cNvSpPr txBox="1">
            <a:spLocks noChangeArrowheads="1"/>
          </p:cNvSpPr>
          <p:nvPr/>
        </p:nvSpPr>
        <p:spPr bwMode="auto">
          <a:xfrm>
            <a:off x="3728229" y="3612180"/>
            <a:ext cx="1336912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6090" name="Picture 3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41708" y="3497533"/>
            <a:ext cx="11953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TextBox 21"/>
          <p:cNvSpPr txBox="1">
            <a:spLocks noChangeArrowheads="1"/>
          </p:cNvSpPr>
          <p:nvPr/>
        </p:nvSpPr>
        <p:spPr bwMode="auto">
          <a:xfrm>
            <a:off x="5723954" y="3568178"/>
            <a:ext cx="1030893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6099" name="Picture 2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82600" y="3519103"/>
            <a:ext cx="10191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9096897" y="3650112"/>
            <a:ext cx="790578" cy="1026846"/>
            <a:chOff x="6857998" y="3065728"/>
            <a:chExt cx="762005" cy="87444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6" name="Right Arrow 55"/>
          <p:cNvSpPr/>
          <p:nvPr/>
        </p:nvSpPr>
        <p:spPr>
          <a:xfrm>
            <a:off x="8653082" y="3863265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108" name="Rectangle 62"/>
          <p:cNvSpPr>
            <a:spLocks noChangeArrowheads="1"/>
          </p:cNvSpPr>
          <p:nvPr/>
        </p:nvSpPr>
        <p:spPr bwMode="auto">
          <a:xfrm>
            <a:off x="8804990" y="1446412"/>
            <a:ext cx="1405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Secondary </a:t>
            </a:r>
          </a:p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Clarifier</a:t>
            </a:r>
          </a:p>
        </p:txBody>
      </p:sp>
      <p:cxnSp>
        <p:nvCxnSpPr>
          <p:cNvPr id="3085" name="Straight Connector 3084"/>
          <p:cNvCxnSpPr>
            <a:stCxn id="46099" idx="2"/>
          </p:cNvCxnSpPr>
          <p:nvPr/>
        </p:nvCxnSpPr>
        <p:spPr>
          <a:xfrm>
            <a:off x="9492187" y="4751003"/>
            <a:ext cx="15708" cy="2877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Arrow Connector 3088"/>
          <p:cNvCxnSpPr/>
          <p:nvPr/>
        </p:nvCxnSpPr>
        <p:spPr>
          <a:xfrm rot="16200000" flipH="1">
            <a:off x="9446504" y="5076838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Connector 3090"/>
          <p:cNvCxnSpPr/>
          <p:nvPr/>
        </p:nvCxnSpPr>
        <p:spPr>
          <a:xfrm flipH="1" flipV="1">
            <a:off x="1904017" y="5029200"/>
            <a:ext cx="7603878" cy="9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3" name="Straight Arrow Connector 3092"/>
          <p:cNvCxnSpPr/>
          <p:nvPr/>
        </p:nvCxnSpPr>
        <p:spPr>
          <a:xfrm flipV="1">
            <a:off x="1911537" y="4376737"/>
            <a:ext cx="2" cy="6524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>
            <a:off x="10087798" y="3854250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24126" y="152401"/>
            <a:ext cx="715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Oxidation Ditch</a:t>
            </a:r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392739" y="1446410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647505" y="1464693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2050899" y="1464693"/>
            <a:ext cx="13019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7015769" y="1446412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6890659" y="3904929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3276601" y="3862660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1600201" y="3890898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5240830" y="3862660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2" name="Picture 3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21910" y="3503090"/>
            <a:ext cx="11953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21"/>
          <p:cNvSpPr txBox="1">
            <a:spLocks noChangeArrowheads="1"/>
          </p:cNvSpPr>
          <p:nvPr/>
        </p:nvSpPr>
        <p:spPr bwMode="auto">
          <a:xfrm>
            <a:off x="2104156" y="3580334"/>
            <a:ext cx="1030893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5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27395" y="3535980"/>
            <a:ext cx="14589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9"/>
          <p:cNvSpPr txBox="1">
            <a:spLocks noChangeArrowheads="1"/>
          </p:cNvSpPr>
          <p:nvPr/>
        </p:nvSpPr>
        <p:spPr bwMode="auto">
          <a:xfrm>
            <a:off x="7261062" y="3591857"/>
            <a:ext cx="1336912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mbria" pitchFamily="18" charset="0"/>
              <a:cs typeface="Estrangelo Edessa" pitchFamily="66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1942173" y="4751003"/>
            <a:ext cx="6862816" cy="1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804989" y="4267200"/>
            <a:ext cx="0" cy="47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3746568" y="3690707"/>
            <a:ext cx="708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NH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5404455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8245" y="3491978"/>
            <a:ext cx="14589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9"/>
          <p:cNvSpPr txBox="1">
            <a:spLocks noChangeArrowheads="1"/>
          </p:cNvSpPr>
          <p:nvPr/>
        </p:nvSpPr>
        <p:spPr bwMode="auto">
          <a:xfrm>
            <a:off x="3728229" y="3612180"/>
            <a:ext cx="1336912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6090" name="Picture 3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41708" y="3497533"/>
            <a:ext cx="11953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TextBox 21"/>
          <p:cNvSpPr txBox="1">
            <a:spLocks noChangeArrowheads="1"/>
          </p:cNvSpPr>
          <p:nvPr/>
        </p:nvSpPr>
        <p:spPr bwMode="auto">
          <a:xfrm>
            <a:off x="5723954" y="3568178"/>
            <a:ext cx="1030893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6099" name="Picture 2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82600" y="3519103"/>
            <a:ext cx="10191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9096897" y="3650112"/>
            <a:ext cx="790578" cy="1026846"/>
            <a:chOff x="6857998" y="3065728"/>
            <a:chExt cx="762005" cy="87444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6" name="Right Arrow 55"/>
          <p:cNvSpPr/>
          <p:nvPr/>
        </p:nvSpPr>
        <p:spPr>
          <a:xfrm>
            <a:off x="8653082" y="3863265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108" name="Rectangle 62"/>
          <p:cNvSpPr>
            <a:spLocks noChangeArrowheads="1"/>
          </p:cNvSpPr>
          <p:nvPr/>
        </p:nvSpPr>
        <p:spPr bwMode="auto">
          <a:xfrm>
            <a:off x="8804990" y="1446412"/>
            <a:ext cx="1405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Secondary </a:t>
            </a:r>
          </a:p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Clarifier</a:t>
            </a:r>
          </a:p>
        </p:txBody>
      </p:sp>
      <p:cxnSp>
        <p:nvCxnSpPr>
          <p:cNvPr id="3085" name="Straight Connector 3084"/>
          <p:cNvCxnSpPr>
            <a:stCxn id="46099" idx="2"/>
          </p:cNvCxnSpPr>
          <p:nvPr/>
        </p:nvCxnSpPr>
        <p:spPr>
          <a:xfrm>
            <a:off x="9492187" y="4751003"/>
            <a:ext cx="15708" cy="2877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Arrow Connector 3088"/>
          <p:cNvCxnSpPr/>
          <p:nvPr/>
        </p:nvCxnSpPr>
        <p:spPr>
          <a:xfrm rot="16200000" flipH="1">
            <a:off x="9446504" y="5076838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Connector 3090"/>
          <p:cNvCxnSpPr/>
          <p:nvPr/>
        </p:nvCxnSpPr>
        <p:spPr>
          <a:xfrm flipH="1" flipV="1">
            <a:off x="1904017" y="5029200"/>
            <a:ext cx="7603878" cy="9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3" name="Straight Arrow Connector 3092"/>
          <p:cNvCxnSpPr/>
          <p:nvPr/>
        </p:nvCxnSpPr>
        <p:spPr>
          <a:xfrm flipV="1">
            <a:off x="1911537" y="4376737"/>
            <a:ext cx="2" cy="6524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>
            <a:off x="10087798" y="3854250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24126" y="152401"/>
            <a:ext cx="715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Oxidation Ditch</a:t>
            </a:r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392739" y="1446410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647505" y="1464693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2050899" y="1464693"/>
            <a:ext cx="13019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7015769" y="1446412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6890659" y="3904929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3276601" y="3862660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1600201" y="3890898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5240830" y="3862660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2" name="Picture 3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21910" y="3503090"/>
            <a:ext cx="11953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21"/>
          <p:cNvSpPr txBox="1">
            <a:spLocks noChangeArrowheads="1"/>
          </p:cNvSpPr>
          <p:nvPr/>
        </p:nvSpPr>
        <p:spPr bwMode="auto">
          <a:xfrm>
            <a:off x="2104156" y="3580334"/>
            <a:ext cx="1030893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5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27395" y="3535980"/>
            <a:ext cx="14589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9"/>
          <p:cNvSpPr txBox="1">
            <a:spLocks noChangeArrowheads="1"/>
          </p:cNvSpPr>
          <p:nvPr/>
        </p:nvSpPr>
        <p:spPr bwMode="auto">
          <a:xfrm>
            <a:off x="7261062" y="3591857"/>
            <a:ext cx="1336912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mbria" pitchFamily="18" charset="0"/>
              <a:cs typeface="Estrangelo Edessa" pitchFamily="66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1942173" y="4751003"/>
            <a:ext cx="6862816" cy="1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804989" y="4267200"/>
            <a:ext cx="0" cy="47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4270445" y="4053305"/>
            <a:ext cx="794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3</a:t>
            </a:r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3746568" y="3690707"/>
            <a:ext cx="708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NH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1157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8245" y="3491978"/>
            <a:ext cx="14589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9"/>
          <p:cNvSpPr txBox="1">
            <a:spLocks noChangeArrowheads="1"/>
          </p:cNvSpPr>
          <p:nvPr/>
        </p:nvSpPr>
        <p:spPr bwMode="auto">
          <a:xfrm>
            <a:off x="3728229" y="3612180"/>
            <a:ext cx="1336912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6090" name="Picture 3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41708" y="3497533"/>
            <a:ext cx="11953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TextBox 21"/>
          <p:cNvSpPr txBox="1">
            <a:spLocks noChangeArrowheads="1"/>
          </p:cNvSpPr>
          <p:nvPr/>
        </p:nvSpPr>
        <p:spPr bwMode="auto">
          <a:xfrm>
            <a:off x="5723954" y="3568178"/>
            <a:ext cx="1030893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6099" name="Picture 2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82600" y="3519103"/>
            <a:ext cx="10191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9096897" y="3650112"/>
            <a:ext cx="790578" cy="1026846"/>
            <a:chOff x="6857998" y="3065728"/>
            <a:chExt cx="762005" cy="87444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6" name="Right Arrow 55"/>
          <p:cNvSpPr/>
          <p:nvPr/>
        </p:nvSpPr>
        <p:spPr>
          <a:xfrm>
            <a:off x="8653082" y="3863265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108" name="Rectangle 62"/>
          <p:cNvSpPr>
            <a:spLocks noChangeArrowheads="1"/>
          </p:cNvSpPr>
          <p:nvPr/>
        </p:nvSpPr>
        <p:spPr bwMode="auto">
          <a:xfrm>
            <a:off x="8804990" y="1446412"/>
            <a:ext cx="1405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Secondary </a:t>
            </a:r>
          </a:p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Clarifier</a:t>
            </a:r>
          </a:p>
        </p:txBody>
      </p:sp>
      <p:cxnSp>
        <p:nvCxnSpPr>
          <p:cNvPr id="3085" name="Straight Connector 3084"/>
          <p:cNvCxnSpPr>
            <a:stCxn id="46099" idx="2"/>
          </p:cNvCxnSpPr>
          <p:nvPr/>
        </p:nvCxnSpPr>
        <p:spPr>
          <a:xfrm>
            <a:off x="9492187" y="4751003"/>
            <a:ext cx="15708" cy="2877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Arrow Connector 3088"/>
          <p:cNvCxnSpPr/>
          <p:nvPr/>
        </p:nvCxnSpPr>
        <p:spPr>
          <a:xfrm rot="16200000" flipH="1">
            <a:off x="9446504" y="5076838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Connector 3090"/>
          <p:cNvCxnSpPr/>
          <p:nvPr/>
        </p:nvCxnSpPr>
        <p:spPr>
          <a:xfrm flipH="1" flipV="1">
            <a:off x="1904017" y="5029200"/>
            <a:ext cx="7603878" cy="9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3" name="Straight Arrow Connector 3092"/>
          <p:cNvCxnSpPr/>
          <p:nvPr/>
        </p:nvCxnSpPr>
        <p:spPr>
          <a:xfrm flipV="1">
            <a:off x="1911537" y="4376737"/>
            <a:ext cx="2" cy="6524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>
            <a:off x="10087798" y="3854250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24126" y="152401"/>
            <a:ext cx="715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Oxidation Ditch</a:t>
            </a:r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392739" y="1446410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647505" y="1464693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2050899" y="1464693"/>
            <a:ext cx="13019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7015769" y="1446412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6890659" y="3904929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3276601" y="3862660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1600201" y="3890898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5240830" y="3862660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2" name="Picture 3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21910" y="3503090"/>
            <a:ext cx="11953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21"/>
          <p:cNvSpPr txBox="1">
            <a:spLocks noChangeArrowheads="1"/>
          </p:cNvSpPr>
          <p:nvPr/>
        </p:nvSpPr>
        <p:spPr bwMode="auto">
          <a:xfrm>
            <a:off x="2104156" y="3580334"/>
            <a:ext cx="1030893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5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27395" y="3535980"/>
            <a:ext cx="14589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9"/>
          <p:cNvSpPr txBox="1">
            <a:spLocks noChangeArrowheads="1"/>
          </p:cNvSpPr>
          <p:nvPr/>
        </p:nvSpPr>
        <p:spPr bwMode="auto">
          <a:xfrm>
            <a:off x="7261062" y="3591857"/>
            <a:ext cx="1336912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mbria" pitchFamily="18" charset="0"/>
              <a:cs typeface="Estrangelo Edessa" pitchFamily="66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1942173" y="4751003"/>
            <a:ext cx="6862816" cy="1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804989" y="4267200"/>
            <a:ext cx="0" cy="47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5664579" y="3660125"/>
            <a:ext cx="794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3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6061926" y="4028880"/>
            <a:ext cx="847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77441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8245" y="3491978"/>
            <a:ext cx="14589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9"/>
          <p:cNvSpPr txBox="1">
            <a:spLocks noChangeArrowheads="1"/>
          </p:cNvSpPr>
          <p:nvPr/>
        </p:nvSpPr>
        <p:spPr bwMode="auto">
          <a:xfrm>
            <a:off x="3728229" y="3612180"/>
            <a:ext cx="1336912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6090" name="Picture 3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41708" y="3497533"/>
            <a:ext cx="11953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TextBox 21"/>
          <p:cNvSpPr txBox="1">
            <a:spLocks noChangeArrowheads="1"/>
          </p:cNvSpPr>
          <p:nvPr/>
        </p:nvSpPr>
        <p:spPr bwMode="auto">
          <a:xfrm>
            <a:off x="5723954" y="3568178"/>
            <a:ext cx="1030893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6099" name="Picture 2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82600" y="3519103"/>
            <a:ext cx="10191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9096897" y="3650112"/>
            <a:ext cx="790578" cy="1026846"/>
            <a:chOff x="6857998" y="3065728"/>
            <a:chExt cx="762005" cy="87444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6" name="Right Arrow 55"/>
          <p:cNvSpPr/>
          <p:nvPr/>
        </p:nvSpPr>
        <p:spPr>
          <a:xfrm>
            <a:off x="8653082" y="3863265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108" name="Rectangle 62"/>
          <p:cNvSpPr>
            <a:spLocks noChangeArrowheads="1"/>
          </p:cNvSpPr>
          <p:nvPr/>
        </p:nvSpPr>
        <p:spPr bwMode="auto">
          <a:xfrm>
            <a:off x="8804990" y="1446412"/>
            <a:ext cx="1405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Secondary </a:t>
            </a:r>
          </a:p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Clarifier</a:t>
            </a:r>
          </a:p>
        </p:txBody>
      </p:sp>
      <p:cxnSp>
        <p:nvCxnSpPr>
          <p:cNvPr id="3085" name="Straight Connector 3084"/>
          <p:cNvCxnSpPr>
            <a:stCxn id="46099" idx="2"/>
          </p:cNvCxnSpPr>
          <p:nvPr/>
        </p:nvCxnSpPr>
        <p:spPr>
          <a:xfrm>
            <a:off x="9492187" y="4751003"/>
            <a:ext cx="15708" cy="2877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Arrow Connector 3088"/>
          <p:cNvCxnSpPr/>
          <p:nvPr/>
        </p:nvCxnSpPr>
        <p:spPr>
          <a:xfrm rot="16200000" flipH="1">
            <a:off x="9446504" y="5076838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Connector 3090"/>
          <p:cNvCxnSpPr/>
          <p:nvPr/>
        </p:nvCxnSpPr>
        <p:spPr>
          <a:xfrm flipH="1" flipV="1">
            <a:off x="1904017" y="5029200"/>
            <a:ext cx="7603878" cy="9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3" name="Straight Arrow Connector 3092"/>
          <p:cNvCxnSpPr/>
          <p:nvPr/>
        </p:nvCxnSpPr>
        <p:spPr>
          <a:xfrm flipV="1">
            <a:off x="1911537" y="4376737"/>
            <a:ext cx="2" cy="6524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>
            <a:off x="10087798" y="3854250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24126" y="152401"/>
            <a:ext cx="715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Oxidation Ditch</a:t>
            </a:r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392739" y="1446410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647505" y="1464693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2050899" y="1464693"/>
            <a:ext cx="13019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7015769" y="1446412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6890659" y="3904929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3276601" y="3862660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1600201" y="3890898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5240830" y="3862660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2" name="Picture 3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21910" y="3503090"/>
            <a:ext cx="11953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21"/>
          <p:cNvSpPr txBox="1">
            <a:spLocks noChangeArrowheads="1"/>
          </p:cNvSpPr>
          <p:nvPr/>
        </p:nvSpPr>
        <p:spPr bwMode="auto">
          <a:xfrm>
            <a:off x="2104156" y="3580334"/>
            <a:ext cx="1030893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5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27395" y="3535980"/>
            <a:ext cx="14589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9"/>
          <p:cNvSpPr txBox="1">
            <a:spLocks noChangeArrowheads="1"/>
          </p:cNvSpPr>
          <p:nvPr/>
        </p:nvSpPr>
        <p:spPr bwMode="auto">
          <a:xfrm>
            <a:off x="7261062" y="3591857"/>
            <a:ext cx="1336912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mbria" pitchFamily="18" charset="0"/>
              <a:cs typeface="Estrangelo Edessa" pitchFamily="66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1942173" y="4751003"/>
            <a:ext cx="6862816" cy="1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804989" y="4267200"/>
            <a:ext cx="0" cy="47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7370177" y="3650112"/>
            <a:ext cx="708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NH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62280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8245" y="3491978"/>
            <a:ext cx="14589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9"/>
          <p:cNvSpPr txBox="1">
            <a:spLocks noChangeArrowheads="1"/>
          </p:cNvSpPr>
          <p:nvPr/>
        </p:nvSpPr>
        <p:spPr bwMode="auto">
          <a:xfrm>
            <a:off x="3728229" y="3612180"/>
            <a:ext cx="1336912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6090" name="Picture 3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41708" y="3497533"/>
            <a:ext cx="11953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TextBox 21"/>
          <p:cNvSpPr txBox="1">
            <a:spLocks noChangeArrowheads="1"/>
          </p:cNvSpPr>
          <p:nvPr/>
        </p:nvSpPr>
        <p:spPr bwMode="auto">
          <a:xfrm>
            <a:off x="5723954" y="3568178"/>
            <a:ext cx="1030893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6099" name="Picture 2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82600" y="3519103"/>
            <a:ext cx="10191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9096897" y="3650112"/>
            <a:ext cx="790578" cy="1026846"/>
            <a:chOff x="6857998" y="3065728"/>
            <a:chExt cx="762005" cy="87444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6" name="Right Arrow 55"/>
          <p:cNvSpPr/>
          <p:nvPr/>
        </p:nvSpPr>
        <p:spPr>
          <a:xfrm>
            <a:off x="8653082" y="3863265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108" name="Rectangle 62"/>
          <p:cNvSpPr>
            <a:spLocks noChangeArrowheads="1"/>
          </p:cNvSpPr>
          <p:nvPr/>
        </p:nvSpPr>
        <p:spPr bwMode="auto">
          <a:xfrm>
            <a:off x="8804990" y="1446412"/>
            <a:ext cx="1405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Secondary </a:t>
            </a:r>
          </a:p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Clarifier</a:t>
            </a:r>
          </a:p>
        </p:txBody>
      </p:sp>
      <p:cxnSp>
        <p:nvCxnSpPr>
          <p:cNvPr id="3085" name="Straight Connector 3084"/>
          <p:cNvCxnSpPr>
            <a:stCxn id="46099" idx="2"/>
          </p:cNvCxnSpPr>
          <p:nvPr/>
        </p:nvCxnSpPr>
        <p:spPr>
          <a:xfrm>
            <a:off x="9492187" y="4751003"/>
            <a:ext cx="15708" cy="2877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Arrow Connector 3088"/>
          <p:cNvCxnSpPr/>
          <p:nvPr/>
        </p:nvCxnSpPr>
        <p:spPr>
          <a:xfrm rot="16200000" flipH="1">
            <a:off x="9446504" y="5076838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Connector 3090"/>
          <p:cNvCxnSpPr/>
          <p:nvPr/>
        </p:nvCxnSpPr>
        <p:spPr>
          <a:xfrm flipH="1" flipV="1">
            <a:off x="1904017" y="5029200"/>
            <a:ext cx="7603878" cy="9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3" name="Straight Arrow Connector 3092"/>
          <p:cNvCxnSpPr/>
          <p:nvPr/>
        </p:nvCxnSpPr>
        <p:spPr>
          <a:xfrm flipV="1">
            <a:off x="1911537" y="4376737"/>
            <a:ext cx="2" cy="6524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>
            <a:off x="10087798" y="3854250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24126" y="152401"/>
            <a:ext cx="715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Oxidation Ditch</a:t>
            </a:r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392739" y="1446410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647505" y="1464693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2050899" y="1464693"/>
            <a:ext cx="13019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7015769" y="1446412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6890659" y="3904929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3276601" y="3862660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1600201" y="3890898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5240830" y="3862660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2" name="Picture 3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21910" y="3503090"/>
            <a:ext cx="11953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21"/>
          <p:cNvSpPr txBox="1">
            <a:spLocks noChangeArrowheads="1"/>
          </p:cNvSpPr>
          <p:nvPr/>
        </p:nvSpPr>
        <p:spPr bwMode="auto">
          <a:xfrm>
            <a:off x="2104156" y="3580334"/>
            <a:ext cx="1030893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5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27395" y="3535980"/>
            <a:ext cx="14589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9"/>
          <p:cNvSpPr txBox="1">
            <a:spLocks noChangeArrowheads="1"/>
          </p:cNvSpPr>
          <p:nvPr/>
        </p:nvSpPr>
        <p:spPr bwMode="auto">
          <a:xfrm>
            <a:off x="7261062" y="3591857"/>
            <a:ext cx="1336912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mbria" pitchFamily="18" charset="0"/>
              <a:cs typeface="Estrangelo Edessa" pitchFamily="66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1942173" y="4751003"/>
            <a:ext cx="6862816" cy="1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804989" y="4267200"/>
            <a:ext cx="0" cy="47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7927190" y="4082534"/>
            <a:ext cx="794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3</a:t>
            </a: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7370177" y="3650112"/>
            <a:ext cx="708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NH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44072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8245" y="3491978"/>
            <a:ext cx="14589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9"/>
          <p:cNvSpPr txBox="1">
            <a:spLocks noChangeArrowheads="1"/>
          </p:cNvSpPr>
          <p:nvPr/>
        </p:nvSpPr>
        <p:spPr bwMode="auto">
          <a:xfrm>
            <a:off x="3728229" y="3612180"/>
            <a:ext cx="1336912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6090" name="Picture 3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41708" y="3497533"/>
            <a:ext cx="11953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TextBox 21"/>
          <p:cNvSpPr txBox="1">
            <a:spLocks noChangeArrowheads="1"/>
          </p:cNvSpPr>
          <p:nvPr/>
        </p:nvSpPr>
        <p:spPr bwMode="auto">
          <a:xfrm>
            <a:off x="5723954" y="3568178"/>
            <a:ext cx="1030893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6099" name="Picture 2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82600" y="3519103"/>
            <a:ext cx="10191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9096897" y="3650112"/>
            <a:ext cx="790578" cy="1026846"/>
            <a:chOff x="6857998" y="3065728"/>
            <a:chExt cx="762005" cy="87444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6" name="Right Arrow 55"/>
          <p:cNvSpPr/>
          <p:nvPr/>
        </p:nvSpPr>
        <p:spPr>
          <a:xfrm>
            <a:off x="8653082" y="3863265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108" name="Rectangle 62"/>
          <p:cNvSpPr>
            <a:spLocks noChangeArrowheads="1"/>
          </p:cNvSpPr>
          <p:nvPr/>
        </p:nvSpPr>
        <p:spPr bwMode="auto">
          <a:xfrm>
            <a:off x="8804990" y="1446412"/>
            <a:ext cx="1405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Secondary </a:t>
            </a:r>
          </a:p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Clarifier</a:t>
            </a:r>
          </a:p>
        </p:txBody>
      </p:sp>
      <p:cxnSp>
        <p:nvCxnSpPr>
          <p:cNvPr id="3085" name="Straight Connector 3084"/>
          <p:cNvCxnSpPr>
            <a:stCxn id="46099" idx="2"/>
          </p:cNvCxnSpPr>
          <p:nvPr/>
        </p:nvCxnSpPr>
        <p:spPr>
          <a:xfrm>
            <a:off x="9492187" y="4751003"/>
            <a:ext cx="15708" cy="2877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Arrow Connector 3088"/>
          <p:cNvCxnSpPr/>
          <p:nvPr/>
        </p:nvCxnSpPr>
        <p:spPr>
          <a:xfrm rot="16200000" flipH="1">
            <a:off x="9446504" y="5076838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Connector 3090"/>
          <p:cNvCxnSpPr/>
          <p:nvPr/>
        </p:nvCxnSpPr>
        <p:spPr>
          <a:xfrm flipH="1" flipV="1">
            <a:off x="1904017" y="5029200"/>
            <a:ext cx="7603878" cy="9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3" name="Straight Arrow Connector 3092"/>
          <p:cNvCxnSpPr/>
          <p:nvPr/>
        </p:nvCxnSpPr>
        <p:spPr>
          <a:xfrm flipV="1">
            <a:off x="1911537" y="4376737"/>
            <a:ext cx="2" cy="6524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>
            <a:off x="10087798" y="3854250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24126" y="152401"/>
            <a:ext cx="715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Oxidation Ditch</a:t>
            </a:r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392739" y="1446410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647505" y="1464693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2050899" y="1464693"/>
            <a:ext cx="13019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7015769" y="1446412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6890659" y="3904929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3276601" y="3862660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1600201" y="3890898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5240830" y="3862660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2" name="Picture 3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21910" y="3503090"/>
            <a:ext cx="11953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21"/>
          <p:cNvSpPr txBox="1">
            <a:spLocks noChangeArrowheads="1"/>
          </p:cNvSpPr>
          <p:nvPr/>
        </p:nvSpPr>
        <p:spPr bwMode="auto">
          <a:xfrm>
            <a:off x="2104156" y="3580334"/>
            <a:ext cx="1030893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5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27395" y="3535980"/>
            <a:ext cx="14589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9"/>
          <p:cNvSpPr txBox="1">
            <a:spLocks noChangeArrowheads="1"/>
          </p:cNvSpPr>
          <p:nvPr/>
        </p:nvSpPr>
        <p:spPr bwMode="auto">
          <a:xfrm>
            <a:off x="7261062" y="3591857"/>
            <a:ext cx="1336912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mbria" pitchFamily="18" charset="0"/>
              <a:cs typeface="Estrangelo Edessa" pitchFamily="66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1942173" y="4751003"/>
            <a:ext cx="6862816" cy="1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804989" y="4267200"/>
            <a:ext cx="0" cy="47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2104156" y="3669584"/>
            <a:ext cx="794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58674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8245" y="3491978"/>
            <a:ext cx="14589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9"/>
          <p:cNvSpPr txBox="1">
            <a:spLocks noChangeArrowheads="1"/>
          </p:cNvSpPr>
          <p:nvPr/>
        </p:nvSpPr>
        <p:spPr bwMode="auto">
          <a:xfrm>
            <a:off x="3728229" y="3612180"/>
            <a:ext cx="1336912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6090" name="Picture 3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41708" y="3497533"/>
            <a:ext cx="11953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TextBox 21"/>
          <p:cNvSpPr txBox="1">
            <a:spLocks noChangeArrowheads="1"/>
          </p:cNvSpPr>
          <p:nvPr/>
        </p:nvSpPr>
        <p:spPr bwMode="auto">
          <a:xfrm>
            <a:off x="5723954" y="3568178"/>
            <a:ext cx="1030893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6099" name="Picture 2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82600" y="3519103"/>
            <a:ext cx="10191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9096897" y="3650112"/>
            <a:ext cx="790578" cy="1026846"/>
            <a:chOff x="6857998" y="3065728"/>
            <a:chExt cx="762005" cy="87444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6" name="Right Arrow 55"/>
          <p:cNvSpPr/>
          <p:nvPr/>
        </p:nvSpPr>
        <p:spPr>
          <a:xfrm>
            <a:off x="8653082" y="3863265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108" name="Rectangle 62"/>
          <p:cNvSpPr>
            <a:spLocks noChangeArrowheads="1"/>
          </p:cNvSpPr>
          <p:nvPr/>
        </p:nvSpPr>
        <p:spPr bwMode="auto">
          <a:xfrm>
            <a:off x="8804990" y="1446412"/>
            <a:ext cx="1405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Secondary </a:t>
            </a:r>
          </a:p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Clarifier</a:t>
            </a:r>
          </a:p>
        </p:txBody>
      </p:sp>
      <p:cxnSp>
        <p:nvCxnSpPr>
          <p:cNvPr id="3085" name="Straight Connector 3084"/>
          <p:cNvCxnSpPr>
            <a:stCxn id="46099" idx="2"/>
          </p:cNvCxnSpPr>
          <p:nvPr/>
        </p:nvCxnSpPr>
        <p:spPr>
          <a:xfrm>
            <a:off x="9492187" y="4751003"/>
            <a:ext cx="15708" cy="2877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Arrow Connector 3088"/>
          <p:cNvCxnSpPr/>
          <p:nvPr/>
        </p:nvCxnSpPr>
        <p:spPr>
          <a:xfrm rot="16200000" flipH="1">
            <a:off x="9446504" y="5076838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Connector 3090"/>
          <p:cNvCxnSpPr/>
          <p:nvPr/>
        </p:nvCxnSpPr>
        <p:spPr>
          <a:xfrm flipH="1" flipV="1">
            <a:off x="1904017" y="5029200"/>
            <a:ext cx="7603878" cy="9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3" name="Straight Arrow Connector 3092"/>
          <p:cNvCxnSpPr/>
          <p:nvPr/>
        </p:nvCxnSpPr>
        <p:spPr>
          <a:xfrm flipV="1">
            <a:off x="1911537" y="4376737"/>
            <a:ext cx="2" cy="6524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>
            <a:off x="10087798" y="3854250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24126" y="152401"/>
            <a:ext cx="715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Oxidation Ditch</a:t>
            </a:r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392739" y="1446410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647505" y="1464693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2050899" y="1464693"/>
            <a:ext cx="13019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7015769" y="1446412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6890659" y="3904929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3276601" y="3862660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1600201" y="3890898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5240830" y="3862660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2" name="Picture 3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21910" y="3503090"/>
            <a:ext cx="11953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21"/>
          <p:cNvSpPr txBox="1">
            <a:spLocks noChangeArrowheads="1"/>
          </p:cNvSpPr>
          <p:nvPr/>
        </p:nvSpPr>
        <p:spPr bwMode="auto">
          <a:xfrm>
            <a:off x="2104156" y="3580334"/>
            <a:ext cx="1030893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5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27395" y="3535980"/>
            <a:ext cx="14589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9"/>
          <p:cNvSpPr txBox="1">
            <a:spLocks noChangeArrowheads="1"/>
          </p:cNvSpPr>
          <p:nvPr/>
        </p:nvSpPr>
        <p:spPr bwMode="auto">
          <a:xfrm>
            <a:off x="7261062" y="3591857"/>
            <a:ext cx="1336912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mbria" pitchFamily="18" charset="0"/>
              <a:cs typeface="Estrangelo Edessa" pitchFamily="66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1942173" y="4751003"/>
            <a:ext cx="6862816" cy="1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804989" y="4267200"/>
            <a:ext cx="0" cy="47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2104156" y="3669584"/>
            <a:ext cx="794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3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2428606" y="4049202"/>
            <a:ext cx="847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N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96544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8245" y="3491978"/>
            <a:ext cx="14589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9"/>
          <p:cNvSpPr txBox="1">
            <a:spLocks noChangeArrowheads="1"/>
          </p:cNvSpPr>
          <p:nvPr/>
        </p:nvSpPr>
        <p:spPr bwMode="auto">
          <a:xfrm>
            <a:off x="3728229" y="3612180"/>
            <a:ext cx="1336912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6090" name="Picture 3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41708" y="3497533"/>
            <a:ext cx="11953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TextBox 21"/>
          <p:cNvSpPr txBox="1">
            <a:spLocks noChangeArrowheads="1"/>
          </p:cNvSpPr>
          <p:nvPr/>
        </p:nvSpPr>
        <p:spPr bwMode="auto">
          <a:xfrm>
            <a:off x="5723954" y="3568178"/>
            <a:ext cx="1030893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6099" name="Picture 2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82600" y="3519103"/>
            <a:ext cx="10191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9096897" y="3650112"/>
            <a:ext cx="790578" cy="1026846"/>
            <a:chOff x="6857998" y="3065728"/>
            <a:chExt cx="762005" cy="87444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6" name="Right Arrow 55"/>
          <p:cNvSpPr/>
          <p:nvPr/>
        </p:nvSpPr>
        <p:spPr>
          <a:xfrm>
            <a:off x="8653082" y="3863265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108" name="Rectangle 62"/>
          <p:cNvSpPr>
            <a:spLocks noChangeArrowheads="1"/>
          </p:cNvSpPr>
          <p:nvPr/>
        </p:nvSpPr>
        <p:spPr bwMode="auto">
          <a:xfrm>
            <a:off x="8804990" y="1446412"/>
            <a:ext cx="1405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Secondary </a:t>
            </a:r>
          </a:p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Clarifier</a:t>
            </a:r>
          </a:p>
        </p:txBody>
      </p:sp>
      <p:cxnSp>
        <p:nvCxnSpPr>
          <p:cNvPr id="3085" name="Straight Connector 3084"/>
          <p:cNvCxnSpPr>
            <a:stCxn id="46099" idx="2"/>
          </p:cNvCxnSpPr>
          <p:nvPr/>
        </p:nvCxnSpPr>
        <p:spPr>
          <a:xfrm>
            <a:off x="9492187" y="4751003"/>
            <a:ext cx="15708" cy="2877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Arrow Connector 3088"/>
          <p:cNvCxnSpPr/>
          <p:nvPr/>
        </p:nvCxnSpPr>
        <p:spPr>
          <a:xfrm rot="16200000" flipH="1">
            <a:off x="9446504" y="5076838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Connector 3090"/>
          <p:cNvCxnSpPr/>
          <p:nvPr/>
        </p:nvCxnSpPr>
        <p:spPr>
          <a:xfrm flipH="1" flipV="1">
            <a:off x="1904017" y="5029200"/>
            <a:ext cx="7603878" cy="9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3" name="Straight Arrow Connector 3092"/>
          <p:cNvCxnSpPr/>
          <p:nvPr/>
        </p:nvCxnSpPr>
        <p:spPr>
          <a:xfrm flipV="1">
            <a:off x="1911537" y="4376737"/>
            <a:ext cx="2" cy="6524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>
            <a:off x="10087798" y="3854250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24126" y="152401"/>
            <a:ext cx="715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Cambria" pitchFamily="18" charset="0"/>
                <a:cs typeface="Estrangelo Edessa" pitchFamily="66" charset="0"/>
              </a:rPr>
              <a:t>Oxidation Ditch</a:t>
            </a:r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392739" y="1446410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647505" y="1464693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2050899" y="1464693"/>
            <a:ext cx="13019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Anoxic Zone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7015769" y="1446412"/>
            <a:ext cx="1417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  <a:cs typeface="Estrangelo Edessa" pitchFamily="66" charset="0"/>
              </a:rPr>
              <a:t>Aerobic Zone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6890659" y="3904929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3276601" y="3862660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1600201" y="3890898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5240830" y="3862660"/>
            <a:ext cx="303817" cy="2492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2" name="Picture 3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21910" y="3503090"/>
            <a:ext cx="11953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21"/>
          <p:cNvSpPr txBox="1">
            <a:spLocks noChangeArrowheads="1"/>
          </p:cNvSpPr>
          <p:nvPr/>
        </p:nvSpPr>
        <p:spPr bwMode="auto">
          <a:xfrm>
            <a:off x="2104156" y="3580334"/>
            <a:ext cx="1030893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1" dirty="0"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5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27395" y="3535980"/>
            <a:ext cx="14589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9"/>
          <p:cNvSpPr txBox="1">
            <a:spLocks noChangeArrowheads="1"/>
          </p:cNvSpPr>
          <p:nvPr/>
        </p:nvSpPr>
        <p:spPr bwMode="auto">
          <a:xfrm>
            <a:off x="7261062" y="3591857"/>
            <a:ext cx="1336912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mbria" pitchFamily="18" charset="0"/>
              <a:cs typeface="Estrangelo Edessa" pitchFamily="66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1942173" y="4751003"/>
            <a:ext cx="6862816" cy="1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804989" y="4267200"/>
            <a:ext cx="0" cy="47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ubtitle 2"/>
          <p:cNvSpPr txBox="1">
            <a:spLocks/>
          </p:cNvSpPr>
          <p:nvPr/>
        </p:nvSpPr>
        <p:spPr bwMode="auto">
          <a:xfrm>
            <a:off x="2061752" y="5285682"/>
            <a:ext cx="3881849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5">
              <a:spcAft>
                <a:spcPts val="6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Ammonia (NH</a:t>
            </a:r>
            <a:r>
              <a:rPr lang="en-US" b="1" baseline="-25000" dirty="0">
                <a:latin typeface="Cambria" pitchFamily="18" charset="0"/>
                <a:cs typeface="Estrangelo Edessa" pitchFamily="66" charset="0"/>
              </a:rPr>
              <a:t>4</a:t>
            </a:r>
            <a:r>
              <a:rPr lang="en-US" b="1" dirty="0">
                <a:latin typeface="Cambria" pitchFamily="18" charset="0"/>
                <a:cs typeface="Estrangelo Edessa" pitchFamily="66" charset="0"/>
              </a:rPr>
              <a:t>) Removal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Target: NH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4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 &lt; 0.5 mg/L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058696" y="5285682"/>
            <a:ext cx="460930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spcAft>
                <a:spcPts val="6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Nitrate (NO</a:t>
            </a:r>
            <a:r>
              <a:rPr lang="en-US" b="1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b="1" dirty="0">
                <a:latin typeface="Cambria" pitchFamily="18" charset="0"/>
                <a:cs typeface="Estrangelo Edessa" pitchFamily="66" charset="0"/>
              </a:rPr>
              <a:t>) Removal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Target: NO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 of 1-4 mg/L </a:t>
            </a:r>
          </a:p>
        </p:txBody>
      </p:sp>
    </p:spTree>
    <p:extLst>
      <p:ext uri="{BB962C8B-B14F-4D97-AF65-F5344CB8AC3E}">
        <p14:creationId xmlns:p14="http://schemas.microsoft.com/office/powerpoint/2010/main" val="874075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3031684" y="3717552"/>
            <a:ext cx="2949318" cy="838831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sz="1700" i="1" dirty="0">
                <a:solidFill>
                  <a:srgbClr val="000000"/>
                </a:solidFill>
                <a:cs typeface="Calibri" pitchFamily="34" charset="0"/>
              </a:rPr>
              <a:t>Wastewater Science</a:t>
            </a:r>
          </a:p>
          <a:p>
            <a:pPr algn="l" eaLnBrk="1" hangingPunct="1"/>
            <a:r>
              <a:rPr lang="en-US" sz="1700" i="1" dirty="0">
                <a:solidFill>
                  <a:srgbClr val="000000"/>
                </a:solidFill>
                <a:cs typeface="Calibri" pitchFamily="34" charset="0"/>
              </a:rPr>
              <a:t>DO and ORP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10964" b="1"/>
          <a:stretch/>
        </p:blipFill>
        <p:spPr bwMode="auto">
          <a:xfrm>
            <a:off x="3347837" y="1"/>
            <a:ext cx="4063868" cy="3072200"/>
          </a:xfrm>
          <a:custGeom>
            <a:avLst/>
            <a:gdLst>
              <a:gd name="connsiteX0" fmla="*/ 288818 w 4063868"/>
              <a:gd name="connsiteY0" fmla="*/ 0 h 3072200"/>
              <a:gd name="connsiteX1" fmla="*/ 3775050 w 4063868"/>
              <a:gd name="connsiteY1" fmla="*/ 0 h 3072200"/>
              <a:gd name="connsiteX2" fmla="*/ 3818625 w 4063868"/>
              <a:gd name="connsiteY2" fmla="*/ 71726 h 3072200"/>
              <a:gd name="connsiteX3" fmla="*/ 4063868 w 4063868"/>
              <a:gd name="connsiteY3" fmla="*/ 1040266 h 3072200"/>
              <a:gd name="connsiteX4" fmla="*/ 2031934 w 4063868"/>
              <a:gd name="connsiteY4" fmla="*/ 3072200 h 3072200"/>
              <a:gd name="connsiteX5" fmla="*/ 0 w 4063868"/>
              <a:gd name="connsiteY5" fmla="*/ 1040266 h 3072200"/>
              <a:gd name="connsiteX6" fmla="*/ 245244 w 4063868"/>
              <a:gd name="connsiteY6" fmla="*/ 71726 h 30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rawstory.com/images/other/homersleeping100407.jpg"/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6970" b="1"/>
          <a:stretch/>
        </p:blipFill>
        <p:spPr bwMode="auto">
          <a:xfrm>
            <a:off x="7840768" y="1579827"/>
            <a:ext cx="4351232" cy="5287648"/>
          </a:xfrm>
          <a:custGeom>
            <a:avLst/>
            <a:gdLst>
              <a:gd name="connsiteX0" fmla="*/ 2879389 w 4351232"/>
              <a:gd name="connsiteY0" fmla="*/ 0 h 5287648"/>
              <a:gd name="connsiteX1" fmla="*/ 4251877 w 4351232"/>
              <a:gd name="connsiteY1" fmla="*/ 347527 h 5287648"/>
              <a:gd name="connsiteX2" fmla="*/ 4351232 w 4351232"/>
              <a:gd name="connsiteY2" fmla="*/ 407886 h 5287648"/>
              <a:gd name="connsiteX3" fmla="*/ 4351232 w 4351232"/>
              <a:gd name="connsiteY3" fmla="*/ 5287648 h 5287648"/>
              <a:gd name="connsiteX4" fmla="*/ 1303444 w 4351232"/>
              <a:gd name="connsiteY4" fmla="*/ 5287648 h 5287648"/>
              <a:gd name="connsiteX5" fmla="*/ 1269495 w 4351232"/>
              <a:gd name="connsiteY5" fmla="*/ 5267024 h 5287648"/>
              <a:gd name="connsiteX6" fmla="*/ 0 w 4351232"/>
              <a:gd name="connsiteY6" fmla="*/ 2879389 h 5287648"/>
              <a:gd name="connsiteX7" fmla="*/ 2879389 w 4351232"/>
              <a:gd name="connsiteY7" fmla="*/ 0 h 52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6A72DF72-1440-4817-8984-D62DEB96B934}"/>
              </a:ext>
            </a:extLst>
          </p:cNvPr>
          <p:cNvSpPr txBox="1">
            <a:spLocks/>
          </p:cNvSpPr>
          <p:nvPr/>
        </p:nvSpPr>
        <p:spPr bwMode="auto">
          <a:xfrm>
            <a:off x="5158148" y="4858757"/>
            <a:ext cx="2884843" cy="83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sz="1700" i="1" dirty="0">
                <a:solidFill>
                  <a:srgbClr val="000000"/>
                </a:solidFill>
                <a:cs typeface="Calibri" pitchFamily="34" charset="0"/>
              </a:rPr>
              <a:t>DO (Dissolved Oxygen)</a:t>
            </a:r>
          </a:p>
          <a:p>
            <a:pPr algn="l" eaLnBrk="1" hangingPunct="1"/>
            <a:endParaRPr lang="en-US" sz="1700" i="1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DE48E487-B11F-40D1-A507-9C1B556C0958}"/>
              </a:ext>
            </a:extLst>
          </p:cNvPr>
          <p:cNvSpPr txBox="1">
            <a:spLocks/>
          </p:cNvSpPr>
          <p:nvPr/>
        </p:nvSpPr>
        <p:spPr bwMode="auto">
          <a:xfrm>
            <a:off x="304138" y="2052024"/>
            <a:ext cx="3824499" cy="83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sz="1700" i="1" dirty="0">
                <a:solidFill>
                  <a:srgbClr val="000000"/>
                </a:solidFill>
                <a:cs typeface="Calibri" pitchFamily="34" charset="0"/>
              </a:rPr>
              <a:t>ORP (Oxygen Reduction Potential)</a:t>
            </a:r>
          </a:p>
        </p:txBody>
      </p:sp>
    </p:spTree>
    <p:extLst>
      <p:ext uri="{BB962C8B-B14F-4D97-AF65-F5344CB8AC3E}">
        <p14:creationId xmlns:p14="http://schemas.microsoft.com/office/powerpoint/2010/main" val="2457492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24201"/>
            <a:ext cx="3324908" cy="223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14" y="2447022"/>
            <a:ext cx="345524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9110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7848579" y="804672"/>
            <a:ext cx="4228744" cy="4382964"/>
          </a:xfrm>
          <a:noFill/>
        </p:spPr>
        <p:txBody>
          <a:bodyPr>
            <a:normAutofit/>
          </a:bodyPr>
          <a:lstStyle/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i="1" dirty="0">
                <a:cs typeface="Estrangelo Edessa" pitchFamily="66" charset="0"/>
              </a:rPr>
              <a:t>Experiment with YOUR plant: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i="1" dirty="0">
                <a:cs typeface="Estrangelo Edessa" pitchFamily="66" charset="0"/>
              </a:rPr>
              <a:t>Find the “Right” Process Control Strategy …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endParaRPr lang="en-US" sz="2000" i="1" dirty="0">
              <a:cs typeface="Estrangelo Edessa" pitchFamily="66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i="1" dirty="0">
                <a:cs typeface="Estrangelo Edessa" pitchFamily="66" charset="0"/>
              </a:rPr>
              <a:t>SBR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i="1" dirty="0">
                <a:cs typeface="Estrangelo Edessa" pitchFamily="66" charset="0"/>
              </a:rPr>
              <a:t>MLE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i="1" dirty="0">
                <a:cs typeface="Estrangelo Edessa" pitchFamily="66" charset="0"/>
              </a:rPr>
              <a:t>Oxidation ditch …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endParaRPr lang="en-US" sz="2000" i="1" dirty="0">
              <a:cs typeface="Estrangelo Edessa" pitchFamily="66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endParaRPr lang="en-US" sz="2000" i="1" dirty="0">
              <a:cs typeface="Estrangelo Edessa" pitchFamily="66" charset="0"/>
            </a:endParaRPr>
          </a:p>
          <a:p>
            <a:pPr marL="457200" lvl="5" algn="l">
              <a:spcBef>
                <a:spcPct val="0"/>
              </a:spcBef>
              <a:spcAft>
                <a:spcPts val="600"/>
              </a:spcAft>
            </a:pPr>
            <a:r>
              <a:rPr lang="en-US" sz="2000" i="1" dirty="0">
                <a:cs typeface="Estrangelo Edessa" pitchFamily="66" charset="0"/>
              </a:rPr>
              <a:t>and, </a:t>
            </a:r>
          </a:p>
          <a:p>
            <a:pPr marL="457200" lvl="5" algn="l">
              <a:spcBef>
                <a:spcPct val="0"/>
              </a:spcBef>
              <a:spcAft>
                <a:spcPts val="600"/>
              </a:spcAft>
            </a:pPr>
            <a:r>
              <a:rPr lang="en-US" sz="2000" i="1" dirty="0">
                <a:cs typeface="Estrangelo Edessa" pitchFamily="66" charset="0"/>
              </a:rPr>
              <a:t>Optimize Nitrogen Removal!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xmlns="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Rounded Rectangle 28">
            <a:extLst>
              <a:ext uri="{FF2B5EF4-FFF2-40B4-BE49-F238E27FC236}">
                <a16:creationId xmlns:a16="http://schemas.microsoft.com/office/drawing/2014/main" xmlns="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s://encrypted-tbn0.gstatic.com/images?q=tbn:ANd9GcSuF6WuZ42gGzHLw_DM7S0TxcOTwvinVQSpWZ29rgQXqclX8_O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0" r="642" b="1"/>
          <a:stretch/>
        </p:blipFill>
        <p:spPr bwMode="auto">
          <a:xfrm>
            <a:off x="815807" y="804672"/>
            <a:ext cx="5934456" cy="5248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43559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65133" y="463882"/>
            <a:ext cx="9902942" cy="2069767"/>
          </a:xfrm>
        </p:spPr>
        <p:txBody>
          <a:bodyPr>
            <a:no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Change day-to-day operations to 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create ideal habitats for bacteria to remove Nitrogen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6F5FB5-9A27-4D12-ACF7-E9F93DF7B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438" y="3464625"/>
            <a:ext cx="6111098" cy="3437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34284D-6D79-434D-9BC0-C46E6C5D1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84332"/>
            <a:ext cx="6285438" cy="3535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BDBB92-507E-4088-8990-F2AD3A45C1D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4803980" y="2047115"/>
            <a:ext cx="2962913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70">
            <a:extLst>
              <a:ext uri="{FF2B5EF4-FFF2-40B4-BE49-F238E27FC236}">
                <a16:creationId xmlns:a16="http://schemas.microsoft.com/office/drawing/2014/main" xmlns="" id="{5434194B-EB56-4062-98C6-CB72F287E3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333" name="Picture 72">
            <a:extLst>
              <a:ext uri="{FF2B5EF4-FFF2-40B4-BE49-F238E27FC236}">
                <a16:creationId xmlns:a16="http://schemas.microsoft.com/office/drawing/2014/main" xmlns="" id="{B3746DB1-35A8-422F-9955-4F8E75DBB0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9330" name="Subtitle 2"/>
          <p:cNvSpPr>
            <a:spLocks noGrp="1"/>
          </p:cNvSpPr>
          <p:nvPr>
            <p:ph type="subTitle" idx="1"/>
          </p:nvPr>
        </p:nvSpPr>
        <p:spPr>
          <a:xfrm>
            <a:off x="8505438" y="1776046"/>
            <a:ext cx="3610362" cy="132763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i="1" dirty="0">
                <a:solidFill>
                  <a:srgbClr val="000000"/>
                </a:solidFill>
                <a:latin typeface="+mj-lt"/>
              </a:rPr>
              <a:t>   </a:t>
            </a:r>
            <a:r>
              <a:rPr lang="en-US" sz="2000" b="1" i="1" dirty="0">
                <a:solidFill>
                  <a:srgbClr val="000000"/>
                </a:solidFill>
                <a:latin typeface="+mj-lt"/>
              </a:rPr>
              <a:t>Biological Nitrogen Removal: </a:t>
            </a:r>
          </a:p>
          <a:p>
            <a:pPr algn="l"/>
            <a:r>
              <a:rPr lang="en-US" sz="2000" b="1" i="1" dirty="0">
                <a:solidFill>
                  <a:srgbClr val="000000"/>
                </a:solidFill>
                <a:latin typeface="+mj-lt"/>
              </a:rPr>
              <a:t>Convert LIQUID to GAS …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F212CE66-201B-4020-99B2-DE965A102353}"/>
              </a:ext>
            </a:extLst>
          </p:cNvPr>
          <p:cNvSpPr txBox="1">
            <a:spLocks/>
          </p:cNvSpPr>
          <p:nvPr/>
        </p:nvSpPr>
        <p:spPr bwMode="auto">
          <a:xfrm>
            <a:off x="4797085" y="4946143"/>
            <a:ext cx="5946579" cy="1514185"/>
          </a:xfrm>
          <a:prstGeom prst="rect">
            <a:avLst/>
          </a:prstGeo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BOD and TSS Removal:  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Convert LIQUID to SOLID …</a:t>
            </a:r>
          </a:p>
        </p:txBody>
      </p:sp>
      <p:sp>
        <p:nvSpPr>
          <p:cNvPr id="99334" name="Freeform 57">
            <a:extLst>
              <a:ext uri="{FF2B5EF4-FFF2-40B4-BE49-F238E27FC236}">
                <a16:creationId xmlns:a16="http://schemas.microsoft.com/office/drawing/2014/main" xmlns="" id="{B817D9AD-5E85-4E85-AC3E-43E24FA91A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4C36F2-24B8-4E0D-AF66-C1A615FA3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485" y="2869659"/>
            <a:ext cx="4195590" cy="3142642"/>
          </a:xfrm>
          <a:prstGeom prst="rect">
            <a:avLst/>
          </a:prstGeom>
        </p:spPr>
      </p:pic>
      <p:sp>
        <p:nvSpPr>
          <p:cNvPr id="99335" name="Freeform: Shape 76">
            <a:extLst>
              <a:ext uri="{FF2B5EF4-FFF2-40B4-BE49-F238E27FC236}">
                <a16:creationId xmlns:a16="http://schemas.microsoft.com/office/drawing/2014/main" xmlns="" id="{F0810290-E788-4DE3-B716-DBE58CC6A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595" y="404769"/>
            <a:ext cx="2754249" cy="171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221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 bwMode="auto">
          <a:xfrm>
            <a:off x="1295400" y="1219201"/>
            <a:ext cx="5516562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 baseline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 baseline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 baseline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 baseline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 baseline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Nitrogen Removal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56666" y="1118622"/>
          <a:ext cx="7087931" cy="4795795"/>
        </p:xfrm>
        <a:graphic>
          <a:graphicData uri="http://schemas.openxmlformats.org/drawingml/2006/table">
            <a:tbl>
              <a:tblPr/>
              <a:tblGrid>
                <a:gridCol w="3291609">
                  <a:extLst>
                    <a:ext uri="{9D8B030D-6E8A-4147-A177-3AD203B41FA5}">
                      <a16:colId xmlns:a16="http://schemas.microsoft.com/office/drawing/2014/main" xmlns="" val="334179478"/>
                    </a:ext>
                  </a:extLst>
                </a:gridCol>
                <a:gridCol w="1898161">
                  <a:extLst>
                    <a:ext uri="{9D8B030D-6E8A-4147-A177-3AD203B41FA5}">
                      <a16:colId xmlns:a16="http://schemas.microsoft.com/office/drawing/2014/main" xmlns="" val="499438838"/>
                    </a:ext>
                  </a:extLst>
                </a:gridCol>
                <a:gridCol w="1898161">
                  <a:extLst>
                    <a:ext uri="{9D8B030D-6E8A-4147-A177-3AD203B41FA5}">
                      <a16:colId xmlns:a16="http://schemas.microsoft.com/office/drawing/2014/main" xmlns="" val="1166725942"/>
                    </a:ext>
                  </a:extLst>
                </a:gridCol>
              </a:tblGrid>
              <a:tr h="329161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4061" marR="8229" marT="822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 Nitrification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 Denitrification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9415072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4061" marR="8229" marT="822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Ammonia Removal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Nitrate Removal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0566733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4061" marR="8229" marT="822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NH</a:t>
                      </a:r>
                      <a:r>
                        <a:rPr lang="en-US" sz="1600" b="0" i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→NO</a:t>
                      </a:r>
                      <a:r>
                        <a:rPr lang="en-US" sz="1600" b="0" i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NO</a:t>
                      </a:r>
                      <a:r>
                        <a:rPr lang="en-US" sz="1600" b="0" i="0" u="none" strike="noStrike" baseline="-25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→N</a:t>
                      </a:r>
                      <a:r>
                        <a:rPr lang="en-US" sz="1600" b="0" i="0" u="none" strike="noStrike" baseline="-25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4980987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DO: Dissolved Oxygen</a:t>
                      </a:r>
                    </a:p>
                  </a:txBody>
                  <a:tcPr marL="74061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&gt;1 mg/L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&lt;0.3 mg/L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3506023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ORP: Oxygen Reduction Potential</a:t>
                      </a:r>
                    </a:p>
                  </a:txBody>
                  <a:tcPr marL="74061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&gt;+100 mV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&lt;-100 mV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9473254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MLSS</a:t>
                      </a:r>
                    </a:p>
                  </a:txBody>
                  <a:tcPr marL="74061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&gt;2500 mg/L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&gt;2500 mg/L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9043802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HRT (Hydraulic Retention Time)</a:t>
                      </a:r>
                    </a:p>
                  </a:txBody>
                  <a:tcPr marL="74061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&gt;6 hr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~1 hr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3481685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BOD: Biochemical Oxygen Demand</a:t>
                      </a:r>
                    </a:p>
                  </a:txBody>
                  <a:tcPr marL="74061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&lt;20 mg/L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&gt;100 mg/L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9765316"/>
                  </a:ext>
                </a:extLst>
              </a:tr>
              <a:tr h="32916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Alkalinity</a:t>
                      </a:r>
                    </a:p>
                  </a:txBody>
                  <a:tcPr marL="74061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&gt;60 mg/L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NA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6125825"/>
                  </a:ext>
                </a:extLst>
              </a:tr>
              <a:tr h="329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Alkalinity is lost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Alkalinity is gained</a:t>
                      </a:r>
                    </a:p>
                  </a:txBody>
                  <a:tcPr marL="8229" marR="8229" marT="82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7379286"/>
                  </a:ext>
                </a:extLst>
              </a:tr>
              <a:tr h="246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74061" marR="8229" marT="82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229" marR="8229" marT="82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229" marR="8229" marT="82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9592711"/>
                  </a:ext>
                </a:extLst>
              </a:tr>
              <a:tr h="24687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Notes:</a:t>
                      </a:r>
                    </a:p>
                  </a:txBody>
                  <a:tcPr marL="74061" marR="8229" marT="8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229" marR="8229" marT="8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8893600"/>
                  </a:ext>
                </a:extLst>
              </a:tr>
              <a:tr h="246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&gt; means "greater than"</a:t>
                      </a:r>
                    </a:p>
                  </a:txBody>
                  <a:tcPr marL="666551" marR="8229" marT="8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229" marR="8229" marT="8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229" marR="8229" marT="8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7055754"/>
                  </a:ext>
                </a:extLst>
              </a:tr>
              <a:tr h="246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&lt; means "less than"</a:t>
                      </a:r>
                    </a:p>
                  </a:txBody>
                  <a:tcPr marL="666551" marR="8229" marT="8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229" marR="8229" marT="8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229" marR="8229" marT="8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316419"/>
                  </a:ext>
                </a:extLst>
              </a:tr>
              <a:tr h="24687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~ means "approximately“</a:t>
                      </a:r>
                    </a:p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All numbers are “rules of thumb”</a:t>
                      </a:r>
                    </a:p>
                  </a:txBody>
                  <a:tcPr marL="666551" marR="8229" marT="8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229" marR="8229" marT="8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229" marR="8229" marT="8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640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0730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735" y="990601"/>
            <a:ext cx="3979665" cy="517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94868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ubtitle 2"/>
          <p:cNvSpPr>
            <a:spLocks noGrp="1"/>
          </p:cNvSpPr>
          <p:nvPr>
            <p:ph type="subTitle" idx="1"/>
          </p:nvPr>
        </p:nvSpPr>
        <p:spPr>
          <a:xfrm>
            <a:off x="2797521" y="4920241"/>
            <a:ext cx="7363055" cy="1448118"/>
          </a:xfrm>
        </p:spPr>
        <p:txBody>
          <a:bodyPr>
            <a:normAutofit/>
          </a:bodyPr>
          <a:lstStyle/>
          <a:p>
            <a:pPr algn="r" eaLnBrk="1" hangingPunct="1">
              <a:spcBef>
                <a:spcPct val="0"/>
              </a:spcBef>
            </a:pPr>
            <a:r>
              <a:rPr lang="en-US" sz="3600" i="1" dirty="0">
                <a:solidFill>
                  <a:schemeClr val="tx1"/>
                </a:solidFill>
                <a:cs typeface="Estrangelo Edessa" pitchFamily="66" charset="0"/>
              </a:rPr>
              <a:t>Optimize Ammonia (NH</a:t>
            </a:r>
            <a:r>
              <a:rPr lang="en-US" sz="3600" i="1" baseline="-25000" dirty="0">
                <a:solidFill>
                  <a:schemeClr val="tx1"/>
                </a:solidFill>
                <a:cs typeface="Estrangelo Edessa" pitchFamily="66" charset="0"/>
              </a:rPr>
              <a:t>4</a:t>
            </a:r>
            <a:r>
              <a:rPr lang="en-US" sz="3600" i="1" dirty="0">
                <a:solidFill>
                  <a:schemeClr val="tx1"/>
                </a:solidFill>
                <a:cs typeface="Estrangelo Edessa" pitchFamily="66" charset="0"/>
              </a:rPr>
              <a:t>) Removal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521" y="1551820"/>
            <a:ext cx="7363055" cy="255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11649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610" name="Rectangle 62"/>
          <p:cNvSpPr>
            <a:spLocks noChangeArrowheads="1"/>
          </p:cNvSpPr>
          <p:nvPr/>
        </p:nvSpPr>
        <p:spPr bwMode="auto">
          <a:xfrm>
            <a:off x="7848600" y="914401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Secondary Clarifier</a:t>
            </a:r>
          </a:p>
        </p:txBody>
      </p:sp>
      <p:sp>
        <p:nvSpPr>
          <p:cNvPr id="67616" name="Rectangle 45"/>
          <p:cNvSpPr>
            <a:spLocks noChangeArrowheads="1"/>
          </p:cNvSpPr>
          <p:nvPr/>
        </p:nvSpPr>
        <p:spPr bwMode="auto">
          <a:xfrm>
            <a:off x="5334000" y="838201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Aeration Tank</a:t>
            </a:r>
          </a:p>
        </p:txBody>
      </p:sp>
      <p:pic>
        <p:nvPicPr>
          <p:cNvPr id="67617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1" y="1981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257800" y="2133600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514600" y="838201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Primary Clarifier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464594" y="145703"/>
            <a:ext cx="6962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Conventional Activated Sludge Plant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67003" y="18720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4191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0" y="2209800"/>
            <a:ext cx="790578" cy="874446"/>
            <a:chOff x="6857998" y="3065728"/>
            <a:chExt cx="762005" cy="874446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8006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btitle 2"/>
          <p:cNvSpPr txBox="1">
            <a:spLocks/>
          </p:cNvSpPr>
          <p:nvPr/>
        </p:nvSpPr>
        <p:spPr bwMode="auto">
          <a:xfrm>
            <a:off x="3352800" y="3733800"/>
            <a:ext cx="670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Ammonia (NH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) Removal 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Target: less than 0.5 mg/L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Raise mixed liquor </a:t>
            </a:r>
          </a:p>
          <a:p>
            <a:pPr marL="457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… the higher the better for N-Removal.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Keep ORP at +100 mV (or higher) by adjusting DO settings until …</a:t>
            </a:r>
          </a:p>
          <a:p>
            <a:pPr marL="457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… enough DO &amp; ORP  to reduce NH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 to 0.5 mg/L …</a:t>
            </a:r>
          </a:p>
          <a:p>
            <a:pPr marL="457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… but not so much as to move too much DO into Anoxic or waste electricity.</a:t>
            </a:r>
          </a:p>
          <a:p>
            <a:pPr marL="457200" marR="0" lvl="6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Warning: pH and Nitrite (NO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)</a:t>
            </a:r>
          </a:p>
        </p:txBody>
      </p:sp>
      <p:grpSp>
        <p:nvGrpSpPr>
          <p:cNvPr id="25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26" name="Isosceles Triangle 25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5248825" y="2353086"/>
            <a:ext cx="6417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5814621" y="2543592"/>
            <a:ext cx="226209" cy="584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5945982" y="2364766"/>
            <a:ext cx="7643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5869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ubtitle 2"/>
          <p:cNvSpPr>
            <a:spLocks noGrp="1"/>
          </p:cNvSpPr>
          <p:nvPr>
            <p:ph type="subTitle" idx="1"/>
          </p:nvPr>
        </p:nvSpPr>
        <p:spPr>
          <a:xfrm>
            <a:off x="7566072" y="4010684"/>
            <a:ext cx="4411664" cy="1645921"/>
          </a:xfrm>
          <a:noFill/>
        </p:spPr>
        <p:txBody>
          <a:bodyPr>
            <a:normAutofit lnSpcReduction="10000"/>
          </a:bodyPr>
          <a:lstStyle/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3600" i="1" dirty="0">
                <a:cs typeface="Estrangelo Edessa" pitchFamily="66" charset="0"/>
              </a:rPr>
              <a:t>Step 2: 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3600" i="1" dirty="0">
                <a:cs typeface="Estrangelo Edessa" pitchFamily="66" charset="0"/>
              </a:rPr>
              <a:t>Optimize Nitrate (NO</a:t>
            </a:r>
            <a:r>
              <a:rPr lang="en-US" sz="3600" i="1" baseline="-25000" dirty="0">
                <a:cs typeface="Estrangelo Edessa" pitchFamily="66" charset="0"/>
              </a:rPr>
              <a:t>3</a:t>
            </a:r>
            <a:r>
              <a:rPr lang="en-US" sz="3600" i="1" dirty="0">
                <a:cs typeface="Estrangelo Edessa" pitchFamily="66" charset="0"/>
              </a:rPr>
              <a:t>) Removal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ounded Rectangle 28">
            <a:extLst>
              <a:ext uri="{FF2B5EF4-FFF2-40B4-BE49-F238E27FC236}">
                <a16:creationId xmlns:a16="http://schemas.microsoft.com/office/drawing/2014/main" xmlns="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03" b="3"/>
          <a:stretch/>
        </p:blipFill>
        <p:spPr bwMode="auto">
          <a:xfrm>
            <a:off x="815807" y="804672"/>
            <a:ext cx="5934456" cy="5248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6767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ubtitle 2"/>
          <p:cNvSpPr>
            <a:spLocks noGrp="1"/>
          </p:cNvSpPr>
          <p:nvPr>
            <p:ph type="subTitle" idx="1"/>
          </p:nvPr>
        </p:nvSpPr>
        <p:spPr>
          <a:xfrm>
            <a:off x="3886200" y="2743200"/>
            <a:ext cx="7620000" cy="12954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Operate Aeration Tank as SBR</a:t>
            </a:r>
          </a:p>
        </p:txBody>
      </p:sp>
    </p:spTree>
    <p:extLst>
      <p:ext uri="{BB962C8B-B14F-4D97-AF65-F5344CB8AC3E}">
        <p14:creationId xmlns:p14="http://schemas.microsoft.com/office/powerpoint/2010/main" val="30040495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6477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26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634" name="Rectangle 62"/>
          <p:cNvSpPr>
            <a:spLocks noChangeArrowheads="1"/>
          </p:cNvSpPr>
          <p:nvPr/>
        </p:nvSpPr>
        <p:spPr bwMode="auto">
          <a:xfrm>
            <a:off x="7848600" y="914401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Secondary Clarifier</a:t>
            </a:r>
          </a:p>
        </p:txBody>
      </p:sp>
      <p:sp>
        <p:nvSpPr>
          <p:cNvPr id="68640" name="Rectangle 45"/>
          <p:cNvSpPr>
            <a:spLocks noChangeArrowheads="1"/>
          </p:cNvSpPr>
          <p:nvPr/>
        </p:nvSpPr>
        <p:spPr bwMode="auto">
          <a:xfrm>
            <a:off x="5334000" y="838201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Aeration Tank</a:t>
            </a:r>
          </a:p>
        </p:txBody>
      </p:sp>
      <p:pic>
        <p:nvPicPr>
          <p:cNvPr id="68641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1" y="1981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257800" y="2133600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643" name="Rectangle 56"/>
          <p:cNvSpPr>
            <a:spLocks noChangeArrowheads="1"/>
          </p:cNvSpPr>
          <p:nvPr/>
        </p:nvSpPr>
        <p:spPr bwMode="auto">
          <a:xfrm>
            <a:off x="2514600" y="838201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Primary Clarifier</a:t>
            </a:r>
          </a:p>
        </p:txBody>
      </p:sp>
      <p:pic>
        <p:nvPicPr>
          <p:cNvPr id="68645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67003" y="1886744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4191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799" y="2174358"/>
            <a:ext cx="790578" cy="874446"/>
            <a:chOff x="6857998" y="3065728"/>
            <a:chExt cx="762005" cy="874446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flipV="1">
            <a:off x="48006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7" name="Isosceles Triangle 36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042306" y="152401"/>
            <a:ext cx="781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Conventional Activated Sludge operated as SBR</a:t>
            </a: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5945982" y="2364766"/>
            <a:ext cx="7643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5248825" y="2353086"/>
            <a:ext cx="6417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5814621" y="2543592"/>
            <a:ext cx="226209" cy="584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ubtitle 2"/>
          <p:cNvSpPr txBox="1">
            <a:spLocks/>
          </p:cNvSpPr>
          <p:nvPr/>
        </p:nvSpPr>
        <p:spPr bwMode="auto">
          <a:xfrm>
            <a:off x="1980086" y="3914803"/>
            <a:ext cx="3128170" cy="18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Maintain Ammonia (NH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) Removal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Target: NH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 &lt; 0.5 mg/L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ORP: +100 mV long enough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(60 minutes)</a:t>
            </a:r>
          </a:p>
        </p:txBody>
      </p:sp>
    </p:spTree>
    <p:extLst>
      <p:ext uri="{BB962C8B-B14F-4D97-AF65-F5344CB8AC3E}">
        <p14:creationId xmlns:p14="http://schemas.microsoft.com/office/powerpoint/2010/main" val="2903955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  <p:bldP spid="4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26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634" name="Rectangle 62"/>
          <p:cNvSpPr>
            <a:spLocks noChangeArrowheads="1"/>
          </p:cNvSpPr>
          <p:nvPr/>
        </p:nvSpPr>
        <p:spPr bwMode="auto">
          <a:xfrm>
            <a:off x="7848600" y="914401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Secondary Clarifier</a:t>
            </a:r>
          </a:p>
        </p:txBody>
      </p:sp>
      <p:sp>
        <p:nvSpPr>
          <p:cNvPr id="68640" name="Rectangle 45"/>
          <p:cNvSpPr>
            <a:spLocks noChangeArrowheads="1"/>
          </p:cNvSpPr>
          <p:nvPr/>
        </p:nvSpPr>
        <p:spPr bwMode="auto">
          <a:xfrm>
            <a:off x="5334000" y="838201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Aeration Tank</a:t>
            </a:r>
          </a:p>
        </p:txBody>
      </p:sp>
      <p:pic>
        <p:nvPicPr>
          <p:cNvPr id="68641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1" y="1981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257800" y="2133600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643" name="Rectangle 56"/>
          <p:cNvSpPr>
            <a:spLocks noChangeArrowheads="1"/>
          </p:cNvSpPr>
          <p:nvPr/>
        </p:nvSpPr>
        <p:spPr bwMode="auto">
          <a:xfrm>
            <a:off x="2514600" y="838201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Primary Clarifier</a:t>
            </a:r>
          </a:p>
        </p:txBody>
      </p:sp>
      <p:pic>
        <p:nvPicPr>
          <p:cNvPr id="68645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67003" y="1886744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4191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799" y="2174358"/>
            <a:ext cx="790578" cy="874446"/>
            <a:chOff x="6857998" y="3065728"/>
            <a:chExt cx="762005" cy="874446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flipV="1">
            <a:off x="48006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 rot="-5400000">
            <a:off x="5831681" y="3686264"/>
            <a:ext cx="228600" cy="2286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ight Arrow 28"/>
          <p:cNvSpPr/>
          <p:nvPr/>
        </p:nvSpPr>
        <p:spPr>
          <a:xfrm rot="5400000">
            <a:off x="5833831" y="3914864"/>
            <a:ext cx="228600" cy="2286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00662" y="4419600"/>
            <a:ext cx="13716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22081" y="4230745"/>
            <a:ext cx="152876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Subtitle 2"/>
          <p:cNvSpPr txBox="1">
            <a:spLocks/>
          </p:cNvSpPr>
          <p:nvPr/>
        </p:nvSpPr>
        <p:spPr bwMode="auto">
          <a:xfrm>
            <a:off x="1892301" y="5803603"/>
            <a:ext cx="5410199" cy="81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Cycle air ON to remove 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 &amp; OFF to remove 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 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Use ORP to adjust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AirON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AirOFF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 times</a:t>
            </a:r>
          </a:p>
        </p:txBody>
      </p:sp>
      <p:grpSp>
        <p:nvGrpSpPr>
          <p:cNvPr id="36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7" name="Isosceles Triangle 36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042306" y="152401"/>
            <a:ext cx="781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Conventional Activated Sludge operated as SBR</a:t>
            </a: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5945982" y="2364766"/>
            <a:ext cx="7643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5248825" y="2353086"/>
            <a:ext cx="6417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5814621" y="2543592"/>
            <a:ext cx="226209" cy="584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5181600" y="4577834"/>
            <a:ext cx="916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 flipV="1">
            <a:off x="5890592" y="4760422"/>
            <a:ext cx="241118" cy="207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5869782" y="4577834"/>
            <a:ext cx="916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2</a:t>
            </a: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flipV="1">
            <a:off x="6482787" y="4087066"/>
            <a:ext cx="0" cy="673356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ubtitle 2"/>
          <p:cNvSpPr txBox="1">
            <a:spLocks/>
          </p:cNvSpPr>
          <p:nvPr/>
        </p:nvSpPr>
        <p:spPr bwMode="auto">
          <a:xfrm>
            <a:off x="1980086" y="3914803"/>
            <a:ext cx="3128170" cy="18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Maintain Ammonia (NH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) Removal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Target: NH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 &lt; 0.5 mg/L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ORP: +100 mV long enough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(60 minutes)</a:t>
            </a:r>
          </a:p>
        </p:txBody>
      </p:sp>
      <p:sp>
        <p:nvSpPr>
          <p:cNvPr id="46" name="Subtitle 2"/>
          <p:cNvSpPr txBox="1">
            <a:spLocks/>
          </p:cNvSpPr>
          <p:nvPr/>
        </p:nvSpPr>
        <p:spPr bwMode="auto">
          <a:xfrm>
            <a:off x="7162801" y="3914803"/>
            <a:ext cx="3505200" cy="256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Nitrate (NO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) Removal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Target: NO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 &lt; 4 mg/L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ORP: -100 mV long enough (30 minutes)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If habitats are good and NO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 remains high, likely not enough BOD.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Search for additional BOD.</a:t>
            </a:r>
          </a:p>
        </p:txBody>
      </p:sp>
    </p:spTree>
    <p:extLst>
      <p:ext uri="{BB962C8B-B14F-4D97-AF65-F5344CB8AC3E}">
        <p14:creationId xmlns:p14="http://schemas.microsoft.com/office/powerpoint/2010/main" val="3700642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9" grpId="0"/>
      <p:bldP spid="40" grpId="0" animBg="1"/>
      <p:bldP spid="42" grpId="0" animBg="1"/>
      <p:bldP spid="43" grpId="0"/>
      <p:bldP spid="4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ubtitle 2"/>
          <p:cNvSpPr>
            <a:spLocks noGrp="1"/>
          </p:cNvSpPr>
          <p:nvPr>
            <p:ph type="subTitle" idx="1"/>
          </p:nvPr>
        </p:nvSpPr>
        <p:spPr>
          <a:xfrm>
            <a:off x="3886200" y="2743200"/>
            <a:ext cx="7620000" cy="12954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Operate Aeration Tank as MLE</a:t>
            </a:r>
          </a:p>
        </p:txBody>
      </p:sp>
    </p:spTree>
    <p:extLst>
      <p:ext uri="{BB962C8B-B14F-4D97-AF65-F5344CB8AC3E}">
        <p14:creationId xmlns:p14="http://schemas.microsoft.com/office/powerpoint/2010/main" val="2237676356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75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617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1" y="1981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257800" y="2133600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281935"/>
            <a:ext cx="1523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Primary Clarifier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162049" y="6083449"/>
            <a:ext cx="9344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MLE Process Modification of Conventional Activated Sludge Plant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67003" y="1855787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87307" y="3256329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69607" y="3886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8364062" y="4191000"/>
            <a:ext cx="1339850" cy="5548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8655698" y="3446829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5295331" y="281936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Aeration Tank</a:t>
            </a:r>
          </a:p>
        </p:txBody>
      </p: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23200" y="281936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Secondary Clarifier</a:t>
            </a:r>
          </a:p>
        </p:txBody>
      </p:sp>
      <p:sp>
        <p:nvSpPr>
          <p:cNvPr id="40" name="Rectangle 62"/>
          <p:cNvSpPr>
            <a:spLocks noChangeArrowheads="1"/>
          </p:cNvSpPr>
          <p:nvPr/>
        </p:nvSpPr>
        <p:spPr bwMode="auto">
          <a:xfrm>
            <a:off x="8220079" y="4926001"/>
            <a:ext cx="175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Sludge Holding Tank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5248825" y="2353086"/>
            <a:ext cx="6417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5945982" y="2364766"/>
            <a:ext cx="7643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>
            <a:off x="5814621" y="2543592"/>
            <a:ext cx="226209" cy="584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9116" y="2016219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4495800" y="2148191"/>
            <a:ext cx="654050" cy="7381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4267201" y="2370294"/>
            <a:ext cx="788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701566" y="2364766"/>
            <a:ext cx="708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2</a:t>
            </a:r>
          </a:p>
        </p:txBody>
      </p:sp>
      <p:sp>
        <p:nvSpPr>
          <p:cNvPr id="62" name="Line 8"/>
          <p:cNvSpPr>
            <a:spLocks noChangeShapeType="1"/>
          </p:cNvSpPr>
          <p:nvPr/>
        </p:nvSpPr>
        <p:spPr bwMode="auto">
          <a:xfrm>
            <a:off x="4822825" y="2531912"/>
            <a:ext cx="114914" cy="584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Line 8"/>
          <p:cNvSpPr>
            <a:spLocks noChangeShapeType="1"/>
          </p:cNvSpPr>
          <p:nvPr/>
        </p:nvSpPr>
        <p:spPr bwMode="auto">
          <a:xfrm rot="-5400000" flipV="1">
            <a:off x="4683050" y="2033405"/>
            <a:ext cx="712787" cy="1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48006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ight Arrow 64"/>
          <p:cNvSpPr/>
          <p:nvPr/>
        </p:nvSpPr>
        <p:spPr>
          <a:xfrm>
            <a:off x="4191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Subtitle 2"/>
          <p:cNvSpPr txBox="1">
            <a:spLocks/>
          </p:cNvSpPr>
          <p:nvPr/>
        </p:nvSpPr>
        <p:spPr bwMode="auto">
          <a:xfrm>
            <a:off x="1977231" y="4087066"/>
            <a:ext cx="3128170" cy="18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Maintain Ammonia (NH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) Removal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Target: NH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 &lt; 0.5 mg/L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ORP: +100 mV</a:t>
            </a:r>
          </a:p>
        </p:txBody>
      </p:sp>
      <p:sp>
        <p:nvSpPr>
          <p:cNvPr id="69" name="Subtitle 2"/>
          <p:cNvSpPr txBox="1">
            <a:spLocks/>
          </p:cNvSpPr>
          <p:nvPr/>
        </p:nvSpPr>
        <p:spPr bwMode="auto">
          <a:xfrm>
            <a:off x="5039442" y="4087066"/>
            <a:ext cx="329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Nitrate (NO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) Removal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Target: NO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 &lt; 4 mg/L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ORP: -100 mV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Unless RAS can be increased to 200% or more, NO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 target of     4 mg/L will be hard to achieve</a:t>
            </a:r>
          </a:p>
        </p:txBody>
      </p:sp>
    </p:spTree>
    <p:extLst>
      <p:ext uri="{BB962C8B-B14F-4D97-AF65-F5344CB8AC3E}">
        <p14:creationId xmlns:p14="http://schemas.microsoft.com/office/powerpoint/2010/main" val="871324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57" grpId="0" animBg="1"/>
      <p:bldP spid="58" grpId="0"/>
      <p:bldP spid="60" grpId="0"/>
      <p:bldP spid="62" grpId="0" animBg="1"/>
      <p:bldP spid="63" grpId="0" animBg="1"/>
      <p:bldP spid="6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75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617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1" y="1981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257800" y="2133600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281934"/>
            <a:ext cx="1523999" cy="97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Primary Clarifier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Anoxic Tank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67003" y="1855787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4191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8006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69607" y="3886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8364062" y="4191000"/>
            <a:ext cx="1339850" cy="5548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8655698" y="3446829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5295331" y="281936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Aeration Tank</a:t>
            </a:r>
          </a:p>
        </p:txBody>
      </p: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23200" y="281936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Secondary Clarifier</a:t>
            </a:r>
          </a:p>
        </p:txBody>
      </p:sp>
      <p:sp>
        <p:nvSpPr>
          <p:cNvPr id="40" name="Rectangle 62"/>
          <p:cNvSpPr>
            <a:spLocks noChangeArrowheads="1"/>
          </p:cNvSpPr>
          <p:nvPr/>
        </p:nvSpPr>
        <p:spPr bwMode="auto">
          <a:xfrm>
            <a:off x="8220079" y="4926001"/>
            <a:ext cx="175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Sludge Holding Tank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2362200" y="3429001"/>
            <a:ext cx="2438400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V="1">
            <a:off x="2362200" y="2486507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5248825" y="2353086"/>
            <a:ext cx="6417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5945982" y="2364766"/>
            <a:ext cx="7643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2536210" y="2353086"/>
            <a:ext cx="788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3046591" y="2353086"/>
            <a:ext cx="708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2</a:t>
            </a:r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3138490" y="2537752"/>
            <a:ext cx="114914" cy="584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>
            <a:off x="5814621" y="2543592"/>
            <a:ext cx="226209" cy="584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 rot="-5400000" flipV="1">
            <a:off x="3061667" y="2032794"/>
            <a:ext cx="712787" cy="1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2434396" y="1447800"/>
            <a:ext cx="39196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360117" y="1447801"/>
            <a:ext cx="0" cy="817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434395" y="1447482"/>
            <a:ext cx="0" cy="6861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ubtitle 2"/>
          <p:cNvSpPr txBox="1">
            <a:spLocks/>
          </p:cNvSpPr>
          <p:nvPr/>
        </p:nvSpPr>
        <p:spPr bwMode="auto">
          <a:xfrm>
            <a:off x="3420916" y="4468414"/>
            <a:ext cx="3128170" cy="179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Maybe use Primary Clarifier as pre-Anoxic Tank 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Maybe install Internal Recycle Pump(s)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D8389EDB-B258-42AE-87AE-060C618BFF58}"/>
              </a:ext>
            </a:extLst>
          </p:cNvPr>
          <p:cNvSpPr/>
          <p:nvPr/>
        </p:nvSpPr>
        <p:spPr>
          <a:xfrm>
            <a:off x="1162049" y="6083449"/>
            <a:ext cx="9344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MLE Process Modification of Conventional Activated Sludge Plant</a:t>
            </a:r>
          </a:p>
        </p:txBody>
      </p:sp>
    </p:spTree>
    <p:extLst>
      <p:ext uri="{BB962C8B-B14F-4D97-AF65-F5344CB8AC3E}">
        <p14:creationId xmlns:p14="http://schemas.microsoft.com/office/powerpoint/2010/main" val="3126554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5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75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617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1" y="1981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257800" y="2133600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536209" y="281935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Primary Clarifier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67003" y="1855787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4191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8006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69607" y="3886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8364062" y="4191000"/>
            <a:ext cx="1339850" cy="5548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8655698" y="3446829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72001" y="3571017"/>
            <a:ext cx="39196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504119" y="3571017"/>
            <a:ext cx="0" cy="6199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038599" y="3033067"/>
            <a:ext cx="1066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5295331" y="281936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Aeration Tank</a:t>
            </a:r>
          </a:p>
        </p:txBody>
      </p: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23200" y="281936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Secondary Clarifier</a:t>
            </a:r>
          </a:p>
        </p:txBody>
      </p:sp>
      <p:sp>
        <p:nvSpPr>
          <p:cNvPr id="41" name="Rectangle 62"/>
          <p:cNvSpPr>
            <a:spLocks noChangeArrowheads="1"/>
          </p:cNvSpPr>
          <p:nvPr/>
        </p:nvSpPr>
        <p:spPr bwMode="auto">
          <a:xfrm>
            <a:off x="8220079" y="4926000"/>
            <a:ext cx="1752600" cy="97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Sludge Holding Tank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Anoxic Tank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5248825" y="2353086"/>
            <a:ext cx="6417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5814621" y="2543592"/>
            <a:ext cx="226209" cy="584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5945982" y="2364766"/>
            <a:ext cx="7643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8995094" y="4283748"/>
            <a:ext cx="708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2</a:t>
            </a: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8307605" y="4283748"/>
            <a:ext cx="788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>
            <a:off x="8922399" y="4462574"/>
            <a:ext cx="25017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 bwMode="auto">
          <a:xfrm>
            <a:off x="3420916" y="4468414"/>
            <a:ext cx="3128170" cy="179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Maybe use Sludge Holding Tank or Gravity Thickener as post-Anoxic Tank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 flipV="1">
            <a:off x="9607745" y="3854321"/>
            <a:ext cx="0" cy="673356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8659B09-CC2A-43D9-ACB6-78F2E6F94251}"/>
              </a:ext>
            </a:extLst>
          </p:cNvPr>
          <p:cNvSpPr/>
          <p:nvPr/>
        </p:nvSpPr>
        <p:spPr>
          <a:xfrm>
            <a:off x="1162049" y="6083449"/>
            <a:ext cx="9344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MLE Process Modification of Conventional Activated Sludge Plant</a:t>
            </a:r>
          </a:p>
        </p:txBody>
      </p:sp>
    </p:spTree>
    <p:extLst>
      <p:ext uri="{BB962C8B-B14F-4D97-AF65-F5344CB8AC3E}">
        <p14:creationId xmlns:p14="http://schemas.microsoft.com/office/powerpoint/2010/main" val="2958394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8" grpId="0" animBg="1"/>
      <p:bldP spid="4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75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617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1" y="1981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257800" y="2133600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536209" y="281935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Primary Clarifier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67003" y="1855787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4191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8006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69607" y="3886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8364062" y="4191000"/>
            <a:ext cx="1339850" cy="5548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8655698" y="3446829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72001" y="3571017"/>
            <a:ext cx="39196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504119" y="3571017"/>
            <a:ext cx="0" cy="6199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038599" y="3033067"/>
            <a:ext cx="1066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5295331" y="281936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Aeration Tank</a:t>
            </a:r>
          </a:p>
        </p:txBody>
      </p: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23200" y="281936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Secondary Clarifier</a:t>
            </a:r>
          </a:p>
        </p:txBody>
      </p:sp>
      <p:sp>
        <p:nvSpPr>
          <p:cNvPr id="41" name="Rectangle 62"/>
          <p:cNvSpPr>
            <a:spLocks noChangeArrowheads="1"/>
          </p:cNvSpPr>
          <p:nvPr/>
        </p:nvSpPr>
        <p:spPr bwMode="auto">
          <a:xfrm>
            <a:off x="8220079" y="4926000"/>
            <a:ext cx="1752600" cy="97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Sludge Holding Tank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Anoxic Tank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5248825" y="2353086"/>
            <a:ext cx="6417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5814621" y="2543592"/>
            <a:ext cx="226209" cy="584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5945982" y="2364766"/>
            <a:ext cx="7643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8995094" y="4283748"/>
            <a:ext cx="708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2</a:t>
            </a: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8307605" y="4283748"/>
            <a:ext cx="788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>
            <a:off x="8922399" y="4462574"/>
            <a:ext cx="25017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 bwMode="auto">
          <a:xfrm>
            <a:off x="2053430" y="4191000"/>
            <a:ext cx="3128170" cy="179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Or,  modify operations to incorporate SBR and MLE Processes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  <p:pic>
        <p:nvPicPr>
          <p:cNvPr id="40" name="Picture 3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22082" y="4191000"/>
            <a:ext cx="152876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5300662" y="4419600"/>
            <a:ext cx="13716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ight Arrow 49"/>
          <p:cNvSpPr/>
          <p:nvPr/>
        </p:nvSpPr>
        <p:spPr>
          <a:xfrm rot="-5400000">
            <a:off x="5831681" y="3686264"/>
            <a:ext cx="228600" cy="2286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ight Arrow 50"/>
          <p:cNvSpPr/>
          <p:nvPr/>
        </p:nvSpPr>
        <p:spPr>
          <a:xfrm rot="5400000">
            <a:off x="5833831" y="3914864"/>
            <a:ext cx="228600" cy="2286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5181600" y="4577834"/>
            <a:ext cx="916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</a:p>
        </p:txBody>
      </p:sp>
      <p:sp>
        <p:nvSpPr>
          <p:cNvPr id="53" name="Line 8"/>
          <p:cNvSpPr>
            <a:spLocks noChangeShapeType="1"/>
          </p:cNvSpPr>
          <p:nvPr/>
        </p:nvSpPr>
        <p:spPr bwMode="auto">
          <a:xfrm flipV="1">
            <a:off x="5890592" y="4760422"/>
            <a:ext cx="241118" cy="207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5869782" y="4577834"/>
            <a:ext cx="916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2</a:t>
            </a:r>
          </a:p>
        </p:txBody>
      </p:sp>
      <p:sp>
        <p:nvSpPr>
          <p:cNvPr id="57" name="Line 8"/>
          <p:cNvSpPr>
            <a:spLocks noChangeShapeType="1"/>
          </p:cNvSpPr>
          <p:nvPr/>
        </p:nvSpPr>
        <p:spPr bwMode="auto">
          <a:xfrm flipV="1">
            <a:off x="6482787" y="4087066"/>
            <a:ext cx="0" cy="673356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Line 8"/>
          <p:cNvSpPr>
            <a:spLocks noChangeShapeType="1"/>
          </p:cNvSpPr>
          <p:nvPr/>
        </p:nvSpPr>
        <p:spPr bwMode="auto">
          <a:xfrm flipV="1">
            <a:off x="9575800" y="3854322"/>
            <a:ext cx="0" cy="673356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A943C924-C2E8-4321-A569-4E4CB154847A}"/>
              </a:ext>
            </a:extLst>
          </p:cNvPr>
          <p:cNvSpPr/>
          <p:nvPr/>
        </p:nvSpPr>
        <p:spPr>
          <a:xfrm>
            <a:off x="1162049" y="6083449"/>
            <a:ext cx="9344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MLE Process Modification of Conventional Activated Sludge Plant</a:t>
            </a:r>
          </a:p>
        </p:txBody>
      </p:sp>
    </p:spTree>
    <p:extLst>
      <p:ext uri="{BB962C8B-B14F-4D97-AF65-F5344CB8AC3E}">
        <p14:creationId xmlns:p14="http://schemas.microsoft.com/office/powerpoint/2010/main" val="3517623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1" grpId="0" animBg="1"/>
      <p:bldP spid="52" grpId="0"/>
      <p:bldP spid="53" grpId="0" animBg="1"/>
      <p:bldP spid="55" grpId="0"/>
      <p:bldP spid="5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C28CF4E-C534-4F46-9EA1-1CC54CAEE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477" y="1236698"/>
            <a:ext cx="9951041" cy="4378458"/>
          </a:xfrm>
          <a:prstGeom prst="rect">
            <a:avLst/>
          </a:prstGeom>
        </p:spPr>
      </p:pic>
      <p:pic>
        <p:nvPicPr>
          <p:cNvPr id="1026" name="Picture 2" descr="Image result for nutrient pol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462" y="5486401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2176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62CCD8-7550-46E0-8C43-70F2D4408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8CBAD10B-D7C9-41AF-9407-FCF2D1929270}"/>
              </a:ext>
            </a:extLst>
          </p:cNvPr>
          <p:cNvSpPr txBox="1">
            <a:spLocks/>
          </p:cNvSpPr>
          <p:nvPr/>
        </p:nvSpPr>
        <p:spPr>
          <a:xfrm>
            <a:off x="-217283" y="4989931"/>
            <a:ext cx="11918746" cy="1290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Chinook, Montana          Population: 1,250          0.5 MGD design flow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A7ADEBC-38A5-403A-A6EF-BDCD4568BB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1856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C03DEB-EC71-4E29-9D9F-5122B8F5A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3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3381" y="1176793"/>
            <a:ext cx="4548146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67706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BE2F25-85C7-471A-A8A3-7B2F5177DF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7" b="57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360AB50-2BB5-4E79-89C6-C2A748F5FC34}"/>
              </a:ext>
            </a:extLst>
          </p:cNvPr>
          <p:cNvSpPr txBox="1">
            <a:spLocks/>
          </p:cNvSpPr>
          <p:nvPr/>
        </p:nvSpPr>
        <p:spPr>
          <a:xfrm>
            <a:off x="-344031" y="5317240"/>
            <a:ext cx="12078832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Conrad, Montana          Population: 2,500          0.5 MGD design flow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NRWA, New Orleans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A7ADEBC-38A5-403A-A6EF-BDCD4568BB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7095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9921D2-6320-46D7-92A0-FE839890B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086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13AA802D-F6E5-4E5F-8AC5-777E3D8B4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74884" y="-3478696"/>
            <a:ext cx="19577873" cy="1101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C4AA98E-7C37-49AF-947D-C72AACA0AFE7}"/>
              </a:ext>
            </a:extLst>
          </p:cNvPr>
          <p:cNvSpPr txBox="1">
            <a:spLocks/>
          </p:cNvSpPr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Upton, Massachusetts      Population: 5,600     0.5 MGD design flow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A7ADEBC-38A5-403A-A6EF-BDCD4568BB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3080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DA78A5-7379-434E-9A3E-4BC527534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633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CC8C06-5B51-400A-90E6-DB243D542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11" b="17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C4AA98E-7C37-49AF-947D-C72AACA0AFE7}"/>
              </a:ext>
            </a:extLst>
          </p:cNvPr>
          <p:cNvSpPr txBox="1">
            <a:spLocks/>
          </p:cNvSpPr>
          <p:nvPr/>
        </p:nvSpPr>
        <p:spPr>
          <a:xfrm>
            <a:off x="-135801" y="5317240"/>
            <a:ext cx="11870602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Cookeville, Tennessee      Population: 33,500     15 MGD design flow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A7ADEBC-38A5-403A-A6EF-BDCD4568BB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8572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EB72E1-3F95-423F-A42F-1DAA25EDF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383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3392EB-54E4-4797-91FF-B5E5E3770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9" b="25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22E8F04-0D56-4524-8F41-EBD456214A45}"/>
              </a:ext>
            </a:extLst>
          </p:cNvPr>
          <p:cNvSpPr txBox="1">
            <a:spLocks/>
          </p:cNvSpPr>
          <p:nvPr/>
        </p:nvSpPr>
        <p:spPr>
          <a:xfrm>
            <a:off x="-208229" y="5317240"/>
            <a:ext cx="1194303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Palmer, Massachusetts     Population: 12,200     5.6 MGD design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A7ADEBC-38A5-403A-A6EF-BDCD4568BB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4319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10DE09-810E-4DAF-B8AD-FFB0FA165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56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291CE8-4B15-4BEC-AAA7-13C1F3500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D56B4F1-A048-4154-9F7D-8155F0B664EB}"/>
              </a:ext>
            </a:extLst>
          </p:cNvPr>
          <p:cNvSpPr txBox="1">
            <a:spLocks/>
          </p:cNvSpPr>
          <p:nvPr/>
        </p:nvSpPr>
        <p:spPr>
          <a:xfrm>
            <a:off x="-117231" y="5317240"/>
            <a:ext cx="1241473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Helena, Montana       Population: 31,500       5.4 MGD design flow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542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689A2B3-B943-4CDC-8EEB-C556F8B25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3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70">
            <a:extLst>
              <a:ext uri="{FF2B5EF4-FFF2-40B4-BE49-F238E27FC236}">
                <a16:creationId xmlns:a16="http://schemas.microsoft.com/office/drawing/2014/main" xmlns="" id="{5434194B-EB56-4062-98C6-CB72F287E3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333" name="Picture 72">
            <a:extLst>
              <a:ext uri="{FF2B5EF4-FFF2-40B4-BE49-F238E27FC236}">
                <a16:creationId xmlns:a16="http://schemas.microsoft.com/office/drawing/2014/main" xmlns="" id="{B3746DB1-35A8-422F-9955-4F8E75DBB0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9330" name="Subtitle 2"/>
          <p:cNvSpPr>
            <a:spLocks noGrp="1"/>
          </p:cNvSpPr>
          <p:nvPr>
            <p:ph type="subTitle" idx="1"/>
          </p:nvPr>
        </p:nvSpPr>
        <p:spPr>
          <a:xfrm>
            <a:off x="8505438" y="1776046"/>
            <a:ext cx="3610362" cy="132763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i="1" dirty="0">
                <a:solidFill>
                  <a:srgbClr val="000000"/>
                </a:solidFill>
                <a:latin typeface="+mj-lt"/>
              </a:rPr>
              <a:t>   </a:t>
            </a:r>
            <a:r>
              <a:rPr lang="en-US" sz="2000" b="1" i="1" dirty="0">
                <a:solidFill>
                  <a:srgbClr val="000000"/>
                </a:solidFill>
                <a:latin typeface="+mj-lt"/>
              </a:rPr>
              <a:t>Biological Nitrogen Removal: </a:t>
            </a:r>
          </a:p>
          <a:p>
            <a:pPr algn="l"/>
            <a:r>
              <a:rPr lang="en-US" sz="2000" b="1" i="1" dirty="0">
                <a:solidFill>
                  <a:srgbClr val="000000"/>
                </a:solidFill>
                <a:latin typeface="+mj-lt"/>
              </a:rPr>
              <a:t>Convert LIQUID to GAS …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F212CE66-201B-4020-99B2-DE965A102353}"/>
              </a:ext>
            </a:extLst>
          </p:cNvPr>
          <p:cNvSpPr txBox="1">
            <a:spLocks/>
          </p:cNvSpPr>
          <p:nvPr/>
        </p:nvSpPr>
        <p:spPr bwMode="auto">
          <a:xfrm>
            <a:off x="4797085" y="4946143"/>
            <a:ext cx="5946579" cy="1514185"/>
          </a:xfrm>
          <a:prstGeom prst="rect">
            <a:avLst/>
          </a:prstGeo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000" i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BOD and TSS Removal:  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i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Convert LIQUID to SOLID …</a:t>
            </a:r>
          </a:p>
        </p:txBody>
      </p:sp>
      <p:sp>
        <p:nvSpPr>
          <p:cNvPr id="99334" name="Freeform 57">
            <a:extLst>
              <a:ext uri="{FF2B5EF4-FFF2-40B4-BE49-F238E27FC236}">
                <a16:creationId xmlns:a16="http://schemas.microsoft.com/office/drawing/2014/main" xmlns="" id="{B817D9AD-5E85-4E85-AC3E-43E24FA91A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335" name="Freeform: Shape 76">
            <a:extLst>
              <a:ext uri="{FF2B5EF4-FFF2-40B4-BE49-F238E27FC236}">
                <a16:creationId xmlns:a16="http://schemas.microsoft.com/office/drawing/2014/main" xmlns="" id="{F0810290-E788-4DE3-B716-DBE58CC6A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595" y="404769"/>
            <a:ext cx="2754249" cy="171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xmlns="" id="{84F83A48-0DA3-42D2-A535-2E183247A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802" y="2047464"/>
            <a:ext cx="2697839" cy="471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3044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Comments &amp; Questions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4B4F37AC-663E-4151-9070-2D18831E9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5373" y="1485687"/>
            <a:ext cx="6574649" cy="49309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D46EB4-77B5-4A02-9CA1-3B062F7F0065}"/>
              </a:ext>
            </a:extLst>
          </p:cNvPr>
          <p:cNvSpPr txBox="1"/>
          <p:nvPr/>
        </p:nvSpPr>
        <p:spPr>
          <a:xfrm>
            <a:off x="4345372" y="419678"/>
            <a:ext cx="657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 Weaver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g.weaver@cleanwaterops.com</a:t>
            </a:r>
          </a:p>
        </p:txBody>
      </p:sp>
    </p:spTree>
    <p:extLst>
      <p:ext uri="{BB962C8B-B14F-4D97-AF65-F5344CB8AC3E}">
        <p14:creationId xmlns:p14="http://schemas.microsoft.com/office/powerpoint/2010/main" val="300016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ubtitle 2"/>
          <p:cNvSpPr>
            <a:spLocks noGrp="1"/>
          </p:cNvSpPr>
          <p:nvPr>
            <p:ph type="subTitle" idx="1"/>
          </p:nvPr>
        </p:nvSpPr>
        <p:spPr>
          <a:xfrm>
            <a:off x="418289" y="460443"/>
            <a:ext cx="10466962" cy="80415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26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Step 1: Convert Ammonia (NH</a:t>
            </a:r>
            <a:r>
              <a:rPr lang="en-US" sz="2600" b="1" i="1" baseline="-25000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4</a:t>
            </a:r>
            <a:r>
              <a:rPr lang="en-US" sz="26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) to Nitrate (NO</a:t>
            </a:r>
            <a:r>
              <a:rPr lang="en-US" sz="2600" b="1" i="1" baseline="-25000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3</a:t>
            </a:r>
            <a:r>
              <a:rPr lang="en-US" sz="26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A12E1782-FFAE-4625-A38D-7C356C8D45F1}"/>
              </a:ext>
            </a:extLst>
          </p:cNvPr>
          <p:cNvSpPr txBox="1">
            <a:spLocks/>
          </p:cNvSpPr>
          <p:nvPr/>
        </p:nvSpPr>
        <p:spPr bwMode="auto">
          <a:xfrm>
            <a:off x="4565515" y="3231204"/>
            <a:ext cx="7626485" cy="80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600" b="1" i="1" dirty="0">
                <a:solidFill>
                  <a:schemeClr val="tx1"/>
                </a:solidFill>
                <a:cs typeface="Estrangelo Edessa" pitchFamily="66" charset="0"/>
              </a:rPr>
              <a:t>Step 2: Convert Nitrate (NO</a:t>
            </a:r>
            <a:r>
              <a:rPr lang="en-US" sz="2600" b="1" i="1" baseline="-25000" dirty="0">
                <a:solidFill>
                  <a:schemeClr val="tx1"/>
                </a:solidFill>
                <a:cs typeface="Estrangelo Edessa" pitchFamily="66" charset="0"/>
              </a:rPr>
              <a:t>3</a:t>
            </a:r>
            <a:r>
              <a:rPr lang="en-US" sz="2600" b="1" i="1" dirty="0">
                <a:solidFill>
                  <a:schemeClr val="tx1"/>
                </a:solidFill>
                <a:cs typeface="Estrangelo Edessa" pitchFamily="66" charset="0"/>
              </a:rPr>
              <a:t>) to Nitrogen Gas (N</a:t>
            </a:r>
            <a:r>
              <a:rPr lang="en-US" sz="2600" b="1" i="1" baseline="-25000" dirty="0">
                <a:solidFill>
                  <a:schemeClr val="tx1"/>
                </a:solidFill>
                <a:cs typeface="Estrangelo Edessa" pitchFamily="66" charset="0"/>
              </a:rPr>
              <a:t>2</a:t>
            </a:r>
            <a:r>
              <a:rPr lang="en-US" sz="2600" b="1" i="1" dirty="0">
                <a:solidFill>
                  <a:schemeClr val="tx1"/>
                </a:solidFill>
                <a:cs typeface="Estrangelo Edessa" pitchFamily="66" charset="0"/>
              </a:rPr>
              <a:t>)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4E47194D-DE66-4AF7-BB2A-EAB31056B5E3}"/>
              </a:ext>
            </a:extLst>
          </p:cNvPr>
          <p:cNvSpPr txBox="1">
            <a:spLocks/>
          </p:cNvSpPr>
          <p:nvPr/>
        </p:nvSpPr>
        <p:spPr bwMode="auto">
          <a:xfrm>
            <a:off x="479898" y="1110575"/>
            <a:ext cx="8001000" cy="110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Oxygen-rich Aerobic Process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Don’t need BOD for bacteria to grow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Bacteria are sensitive to pH and temperature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bg1"/>
              </a:solidFill>
              <a:latin typeface="Cambria" pitchFamily="18" charset="0"/>
              <a:cs typeface="Estrangelo Edessa" pitchFamily="66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8142C8A-F310-4B70-98B3-B36F410B5730}"/>
              </a:ext>
            </a:extLst>
          </p:cNvPr>
          <p:cNvSpPr txBox="1">
            <a:spLocks/>
          </p:cNvSpPr>
          <p:nvPr/>
        </p:nvSpPr>
        <p:spPr bwMode="auto">
          <a:xfrm>
            <a:off x="4565515" y="3959157"/>
            <a:ext cx="8001000" cy="124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Oxygen-poor Anoxic Process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Do need BOD for bacteria to grow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Bacteria are hardy 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bg1"/>
              </a:solidFill>
              <a:latin typeface="Cambria" pitchFamily="18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85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B0471A7-0A83-4E33-9C9A-260B7169E2F1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74476654-DDEA-4ADA-B779-3CF3F1DF03BC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6FC89409-EBEA-4B6A-8BA6-A47032BFDA4C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EF348CC9-5600-4A65-9EDC-BA0F33DCE380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89297DE4-10AB-4D97-8C27-675709BD327B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534CED15-7633-469D-820F-27698EABF4B8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CADB4B85-08E3-4308-AAF4-CB263AC6841A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A467F7FC-BA55-456A-8D1C-9D088D9EA6A4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64E56B5F-405D-4339-9304-0D35E78EBDA3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569E7F68-F556-4529-BC6B-D5D35A1779E5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1F7ABD5A-4847-4A27-82DF-CE9FA8CD8A0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80293DC-90C3-42B4-BE78-CBBE15F3FD92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66DD985-2C01-4F7E-AEDD-0E72C3B9B6CC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FF084FF4-BE94-4C09-ACCB-763B999BAC26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1DE24895-225B-42F1-B9DD-9C84C4B3346C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F808F0AD-298A-41B4-8BA2-7EB509CA741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E8E96F4-CDF6-43CB-9B2A-62D2935BF43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8A26B6D-FBAD-45CD-905A-29D8E1C1C06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A9A60E6-0EA8-418A-B57B-D08407762382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AF0C2C18-FC3A-4AEF-BD3C-70FEF7699E60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FD372A1F-BAA2-492D-B6FF-A07DDF90454D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8A6D0D0B-777D-4501-97F8-B6BE256B052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2092</Words>
  <Application>Microsoft Office PowerPoint</Application>
  <PresentationFormat>Widescreen</PresentationFormat>
  <Paragraphs>564</Paragraphs>
  <Slides>80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Arial</vt:lpstr>
      <vt:lpstr>Calibri</vt:lpstr>
      <vt:lpstr>Calibri Light</vt:lpstr>
      <vt:lpstr>Cambria</vt:lpstr>
      <vt:lpstr>Estrangelo Edessa</vt:lpstr>
      <vt:lpstr>Office Theme</vt:lpstr>
      <vt:lpstr>PowerPoint Presentation</vt:lpstr>
      <vt:lpstr>Operational Strategies for Nutrient Removal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Ammonia Removal </vt:lpstr>
      <vt:lpstr>   Ammonia Removal </vt:lpstr>
      <vt:lpstr>   Ammonia Removal </vt:lpstr>
      <vt:lpstr>   Ammonia Removal </vt:lpstr>
      <vt:lpstr>   Ammonia Removal </vt:lpstr>
      <vt:lpstr>PowerPoint Presentation</vt:lpstr>
      <vt:lpstr>PowerPoint Presentation</vt:lpstr>
      <vt:lpstr>Nitrate Removal </vt:lpstr>
      <vt:lpstr>Nitrate Removal </vt:lpstr>
      <vt:lpstr>Nitrate Removal </vt:lpstr>
      <vt:lpstr>Nitrate Removal </vt:lpstr>
      <vt:lpstr>Nitrate Removal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Comments &amp;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 Weaver</dc:creator>
  <cp:lastModifiedBy>Judi Z</cp:lastModifiedBy>
  <cp:revision>12</cp:revision>
  <dcterms:created xsi:type="dcterms:W3CDTF">2019-05-03T14:24:38Z</dcterms:created>
  <dcterms:modified xsi:type="dcterms:W3CDTF">2019-08-06T15:39:05Z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2427904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