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3"/>
  </p:sldMasterIdLst>
  <p:notesMasterIdLst>
    <p:notesMasterId r:id="rId84"/>
  </p:notesMasterIdLst>
  <p:handoutMasterIdLst>
    <p:handoutMasterId r:id="rId85"/>
  </p:handoutMasterIdLst>
  <p:sldIdLst>
    <p:sldId id="1223" r:id="rId24"/>
    <p:sldId id="1205" r:id="rId25"/>
    <p:sldId id="482" r:id="rId26"/>
    <p:sldId id="1129" r:id="rId27"/>
    <p:sldId id="1206" r:id="rId28"/>
    <p:sldId id="1131" r:id="rId29"/>
    <p:sldId id="1132" r:id="rId30"/>
    <p:sldId id="1133" r:id="rId31"/>
    <p:sldId id="1138" r:id="rId32"/>
    <p:sldId id="1210" r:id="rId33"/>
    <p:sldId id="1137" r:id="rId34"/>
    <p:sldId id="1208" r:id="rId35"/>
    <p:sldId id="1118" r:id="rId36"/>
    <p:sldId id="1117" r:id="rId37"/>
    <p:sldId id="1121" r:id="rId38"/>
    <p:sldId id="1122" r:id="rId39"/>
    <p:sldId id="480" r:id="rId40"/>
    <p:sldId id="1116" r:id="rId41"/>
    <p:sldId id="1085" r:id="rId42"/>
    <p:sldId id="1130" r:id="rId43"/>
    <p:sldId id="1086" r:id="rId44"/>
    <p:sldId id="1114" r:id="rId45"/>
    <p:sldId id="1112" r:id="rId46"/>
    <p:sldId id="421" r:id="rId47"/>
    <p:sldId id="432" r:id="rId48"/>
    <p:sldId id="1134" r:id="rId49"/>
    <p:sldId id="1125" r:id="rId50"/>
    <p:sldId id="1139" r:id="rId51"/>
    <p:sldId id="1140" r:id="rId52"/>
    <p:sldId id="1141" r:id="rId53"/>
    <p:sldId id="1142" r:id="rId54"/>
    <p:sldId id="484" r:id="rId55"/>
    <p:sldId id="424" r:id="rId56"/>
    <p:sldId id="377" r:id="rId57"/>
    <p:sldId id="1113" r:id="rId58"/>
    <p:sldId id="1087" r:id="rId59"/>
    <p:sldId id="1088" r:id="rId60"/>
    <p:sldId id="1089" r:id="rId61"/>
    <p:sldId id="1090" r:id="rId62"/>
    <p:sldId id="1021" r:id="rId63"/>
    <p:sldId id="1099" r:id="rId64"/>
    <p:sldId id="1100" r:id="rId65"/>
    <p:sldId id="1101" r:id="rId66"/>
    <p:sldId id="1102" r:id="rId67"/>
    <p:sldId id="1209" r:id="rId68"/>
    <p:sldId id="1095" r:id="rId69"/>
    <p:sldId id="1096" r:id="rId70"/>
    <p:sldId id="1097" r:id="rId71"/>
    <p:sldId id="1098" r:id="rId72"/>
    <p:sldId id="1020" r:id="rId73"/>
    <p:sldId id="1091" r:id="rId74"/>
    <p:sldId id="1092" r:id="rId75"/>
    <p:sldId id="1093" r:id="rId76"/>
    <p:sldId id="1094" r:id="rId77"/>
    <p:sldId id="1173" r:id="rId78"/>
    <p:sldId id="1108" r:id="rId79"/>
    <p:sldId id="1109" r:id="rId80"/>
    <p:sldId id="1110" r:id="rId81"/>
    <p:sldId id="1111" r:id="rId82"/>
    <p:sldId id="386" r:id="rId8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odwin, Janet" initials="GJ" lastIdx="1" clrIdx="0">
    <p:extLst>
      <p:ext uri="{19B8F6BF-5375-455C-9EA6-DF929625EA0E}">
        <p15:presenceInfo xmlns:p15="http://schemas.microsoft.com/office/powerpoint/2012/main" userId="S-1-5-21-1339303556-449845944-1601390327-147423" providerId="AD"/>
      </p:ext>
    </p:extLst>
  </p:cmAuthor>
  <p:cmAuthor id="2" name="Shriner, Paul" initials="SP" lastIdx="10" clrIdx="1">
    <p:extLst>
      <p:ext uri="{19B8F6BF-5375-455C-9EA6-DF929625EA0E}">
        <p15:presenceInfo xmlns:p15="http://schemas.microsoft.com/office/powerpoint/2012/main" userId="S-1-5-21-1339303556-449845944-1601390327-147481" providerId="AD"/>
      </p:ext>
    </p:extLst>
  </p:cmAuthor>
  <p:cmAuthor id="3" name="Tripp, Anthony" initials="TA" lastIdx="7" clrIdx="2">
    <p:extLst>
      <p:ext uri="{19B8F6BF-5375-455C-9EA6-DF929625EA0E}">
        <p15:presenceInfo xmlns:p15="http://schemas.microsoft.com/office/powerpoint/2012/main" userId="S-1-5-21-1339303556-449845944-1601390327-3794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8" autoAdjust="0"/>
    <p:restoredTop sz="86415" autoAdjust="0"/>
  </p:normalViewPr>
  <p:slideViewPr>
    <p:cSldViewPr snapToGrid="0">
      <p:cViewPr varScale="1">
        <p:scale>
          <a:sx n="74" d="100"/>
          <a:sy n="74" d="100"/>
        </p:scale>
        <p:origin x="372" y="78"/>
      </p:cViewPr>
      <p:guideLst/>
    </p:cSldViewPr>
  </p:slideViewPr>
  <p:outlineViewPr>
    <p:cViewPr>
      <p:scale>
        <a:sx n="33" d="100"/>
        <a:sy n="33" d="100"/>
      </p:scale>
      <p:origin x="0" y="-1903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5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21" Type="http://schemas.openxmlformats.org/officeDocument/2006/relationships/customXml" Target="../customXml/item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50" Type="http://schemas.openxmlformats.org/officeDocument/2006/relationships/slide" Target="slides/slide27.xml"/><Relationship Id="rId55" Type="http://schemas.openxmlformats.org/officeDocument/2006/relationships/slide" Target="slides/slide32.xml"/><Relationship Id="rId63" Type="http://schemas.openxmlformats.org/officeDocument/2006/relationships/slide" Target="slides/slide40.xml"/><Relationship Id="rId68" Type="http://schemas.openxmlformats.org/officeDocument/2006/relationships/slide" Target="slides/slide45.xml"/><Relationship Id="rId76" Type="http://schemas.openxmlformats.org/officeDocument/2006/relationships/slide" Target="slides/slide53.xml"/><Relationship Id="rId84" Type="http://schemas.openxmlformats.org/officeDocument/2006/relationships/notesMaster" Target="notesMasters/notesMaster1.xml"/><Relationship Id="rId89" Type="http://schemas.openxmlformats.org/officeDocument/2006/relationships/theme" Target="theme/theme1.xml"/><Relationship Id="rId7" Type="http://schemas.openxmlformats.org/officeDocument/2006/relationships/customXml" Target="../customXml/item7.xml"/><Relationship Id="rId71" Type="http://schemas.openxmlformats.org/officeDocument/2006/relationships/slide" Target="slides/slide48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slide" Target="slides/slide6.xml"/><Relationship Id="rId11" Type="http://schemas.openxmlformats.org/officeDocument/2006/relationships/customXml" Target="../customXml/item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3" Type="http://schemas.openxmlformats.org/officeDocument/2006/relationships/slide" Target="slides/slide30.xml"/><Relationship Id="rId58" Type="http://schemas.openxmlformats.org/officeDocument/2006/relationships/slide" Target="slides/slide35.xml"/><Relationship Id="rId66" Type="http://schemas.openxmlformats.org/officeDocument/2006/relationships/slide" Target="slides/slide43.xml"/><Relationship Id="rId74" Type="http://schemas.openxmlformats.org/officeDocument/2006/relationships/slide" Target="slides/slide51.xml"/><Relationship Id="rId79" Type="http://schemas.openxmlformats.org/officeDocument/2006/relationships/slide" Target="slides/slide56.xml"/><Relationship Id="rId87" Type="http://schemas.openxmlformats.org/officeDocument/2006/relationships/presProps" Target="presProps.xml"/><Relationship Id="rId5" Type="http://schemas.openxmlformats.org/officeDocument/2006/relationships/customXml" Target="../customXml/item5.xml"/><Relationship Id="rId61" Type="http://schemas.openxmlformats.org/officeDocument/2006/relationships/slide" Target="slides/slide38.xml"/><Relationship Id="rId82" Type="http://schemas.openxmlformats.org/officeDocument/2006/relationships/slide" Target="slides/slide59.xml"/><Relationship Id="rId90" Type="http://schemas.openxmlformats.org/officeDocument/2006/relationships/tableStyles" Target="tableStyles.xml"/><Relationship Id="rId19" Type="http://schemas.openxmlformats.org/officeDocument/2006/relationships/customXml" Target="../customXml/item19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56" Type="http://schemas.openxmlformats.org/officeDocument/2006/relationships/slide" Target="slides/slide33.xml"/><Relationship Id="rId64" Type="http://schemas.openxmlformats.org/officeDocument/2006/relationships/slide" Target="slides/slide41.xml"/><Relationship Id="rId69" Type="http://schemas.openxmlformats.org/officeDocument/2006/relationships/slide" Target="slides/slide46.xml"/><Relationship Id="rId77" Type="http://schemas.openxmlformats.org/officeDocument/2006/relationships/slide" Target="slides/slide54.xml"/><Relationship Id="rId8" Type="http://schemas.openxmlformats.org/officeDocument/2006/relationships/customXml" Target="../customXml/item8.xml"/><Relationship Id="rId51" Type="http://schemas.openxmlformats.org/officeDocument/2006/relationships/slide" Target="slides/slide28.xml"/><Relationship Id="rId72" Type="http://schemas.openxmlformats.org/officeDocument/2006/relationships/slide" Target="slides/slide49.xml"/><Relationship Id="rId80" Type="http://schemas.openxmlformats.org/officeDocument/2006/relationships/slide" Target="slides/slide57.xml"/><Relationship Id="rId85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59" Type="http://schemas.openxmlformats.org/officeDocument/2006/relationships/slide" Target="slides/slide36.xml"/><Relationship Id="rId67" Type="http://schemas.openxmlformats.org/officeDocument/2006/relationships/slide" Target="slides/slide44.xml"/><Relationship Id="rId20" Type="http://schemas.openxmlformats.org/officeDocument/2006/relationships/customXml" Target="../customXml/item20.xml"/><Relationship Id="rId41" Type="http://schemas.openxmlformats.org/officeDocument/2006/relationships/slide" Target="slides/slide18.xml"/><Relationship Id="rId54" Type="http://schemas.openxmlformats.org/officeDocument/2006/relationships/slide" Target="slides/slide31.xml"/><Relationship Id="rId62" Type="http://schemas.openxmlformats.org/officeDocument/2006/relationships/slide" Target="slides/slide39.xml"/><Relationship Id="rId70" Type="http://schemas.openxmlformats.org/officeDocument/2006/relationships/slide" Target="slides/slide47.xml"/><Relationship Id="rId75" Type="http://schemas.openxmlformats.org/officeDocument/2006/relationships/slide" Target="slides/slide52.xml"/><Relationship Id="rId83" Type="http://schemas.openxmlformats.org/officeDocument/2006/relationships/slide" Target="slides/slide60.xml"/><Relationship Id="rId88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slideMaster" Target="slideMasters/slideMaster1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slide" Target="slides/slide26.xml"/><Relationship Id="rId57" Type="http://schemas.openxmlformats.org/officeDocument/2006/relationships/slide" Target="slides/slide34.xml"/><Relationship Id="rId10" Type="http://schemas.openxmlformats.org/officeDocument/2006/relationships/customXml" Target="../customXml/item10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slide" Target="slides/slide29.xml"/><Relationship Id="rId60" Type="http://schemas.openxmlformats.org/officeDocument/2006/relationships/slide" Target="slides/slide37.xml"/><Relationship Id="rId65" Type="http://schemas.openxmlformats.org/officeDocument/2006/relationships/slide" Target="slides/slide42.xml"/><Relationship Id="rId73" Type="http://schemas.openxmlformats.org/officeDocument/2006/relationships/slide" Target="slides/slide50.xml"/><Relationship Id="rId78" Type="http://schemas.openxmlformats.org/officeDocument/2006/relationships/slide" Target="slides/slide55.xml"/><Relationship Id="rId81" Type="http://schemas.openxmlformats.org/officeDocument/2006/relationships/slide" Target="slides/slide58.xml"/><Relationship Id="rId86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BF3D7-485D-4B33-A261-30D5ADDCD4C5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786B9-B93D-4135-BD41-01E3E034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55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E9419-2C56-4C1E-991F-78F283BAEE07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01E67-06D1-49F1-9411-9F3564F72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61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01E67-06D1-49F1-9411-9F3564F729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43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[Grant picks it up here]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average unit costs for the upgraded facilities were 521 times greater than the average unit costs for the optimized conventional plants.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Capital Improvement: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what we do … make changes that are “guaranteed” to remove nutrients for next 20 years.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Optimization: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Practical, get-the-most with what you have first step to fixing environmental issues.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Sometimes the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last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Optimization is a good approach to try first to meet new or anticipated nutrient reduction goals because: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low-cost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can reach achieve relatively low effluent levels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applicable to a wide-variety of plant types, influent characteristics, and climatic conditions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C29FE-0624-42D4-8DD9-6CC9F5E6AF0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027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[Grant picks it up here]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average unit costs for the upgraded facilities were 521 times greater than the average unit costs for the optimized conventional plants.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Capital Improvement: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what we do … make changes that are “guaranteed” to remove nutrients for next 20 years.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Optimization: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Practical, get-the-most with what you have first step to fixing environmental issues.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Sometimes the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last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Optimization is a good approach to try first to meet new or anticipated nutrient reduction goals because: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low-cost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can reach achieve relatively low effluent levels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applicable to a wide-variety of plant types, influent characteristics, and climatic conditions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C29FE-0624-42D4-8DD9-6CC9F5E6AF0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781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[Grant picks it up here]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average unit costs for the upgraded facilities were 521 times greater than the average unit costs for the optimized conventional plants.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Capital Improvement: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what we do … make changes that are “guaranteed” to remove nutrients for next 20 years.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Optimization: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Practical, get-the-most with what you have first step to fixing environmental issues.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Sometimes the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last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Optimization is a good approach to try first to meet new or anticipated nutrient reduction goals because: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low-cost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can reach achieve relatively low effluent levels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applicable to a wide-variety of plant types, influent characteristics, and climatic conditions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C29FE-0624-42D4-8DD9-6CC9F5E6AF0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871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0B13ED-4437-4832-9AAE-7E67430AC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A9F8D47-F451-4E4C-87C2-F4918F4ACF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A7ED3C-7A23-4702-B8A2-D331CDC00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1ED88E-6CB1-4AB4-9E7D-BF228926DE0F}" type="datetimeFigureOut">
              <a:rPr lang="en-US" smtClean="0"/>
              <a:pPr>
                <a:defRPr/>
              </a:pPr>
              <a:t>8/5/2019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9134CC-D693-4546-89E5-F3D4EAD6A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7F8914-4F30-422D-A080-F04DD2837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285DF-640E-4BDC-9485-31BEBC28BF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68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485A6C-58CE-4BF5-B01D-5D1CDD10B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69EE8CE-A0D7-4D65-A4D5-F369DD5D91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0C92F8-09BF-4A50-8E10-97D073258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FA2379-B95B-4088-ACB4-969F5D6ED85F}" type="datetimeFigureOut">
              <a:rPr lang="en-US" smtClean="0"/>
              <a:pPr>
                <a:defRPr/>
              </a:pPr>
              <a:t>8/5/2019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D70265-E623-4B69-A50E-FD2E69E49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10BB56-97E7-46A1-BE03-E2BCC367C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1A17B2-652E-42E8-9C3C-FDC23351FE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0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2B6BDA3-2AA0-49F1-B84A-C67DD841BB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69DF54-C1EB-43D0-AE04-74F835A18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B0B680-43A0-4898-82DD-F13A30454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4F12D5-588F-4A12-8B7A-1FDF79002510}" type="datetimeFigureOut">
              <a:rPr lang="en-US" smtClean="0"/>
              <a:pPr>
                <a:defRPr/>
              </a:pPr>
              <a:t>8/5/2019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D676F0-E88B-423A-81C8-A2D107A8B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90204A-0C04-4F2D-8E2F-6D74D5BFC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7D5FD-0D70-4BC9-B10A-C0EE8FEECC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64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D8A361-8B03-4F1B-8BCE-59EF2A64D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EB8860-A26B-438D-8DCC-7D0873D91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D76B6A-76F8-4E8B-9849-C5BEE98B4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DD8B30-F152-443A-B1C6-07E89F93B9D5}" type="datetimeFigureOut">
              <a:rPr lang="en-US" smtClean="0"/>
              <a:pPr>
                <a:defRPr/>
              </a:pPr>
              <a:t>8/5/2019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2CE8EA-9181-4C14-AD5C-B53BEF261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1FBEA1-6151-4EE9-B0CB-50352B676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8DA84B-B4DF-4466-ACCF-C5458BA3B6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09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344D88-8AB0-41D5-B1D6-27CD2C57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B89275-3FF6-49CF-8742-F582CDD47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683EFE-D54C-44D8-886E-D6478B39A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5B243A-2BD5-4C52-B4D7-CCEEA2521BAB}" type="datetimeFigureOut">
              <a:rPr lang="en-US" smtClean="0"/>
              <a:pPr>
                <a:defRPr/>
              </a:pPr>
              <a:t>8/5/2019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FE84BC-8812-4439-B4F7-A06D292F4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F55E27-2911-436B-BB75-7CC5C28A3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6288B-A1D7-4500-995F-9D15E2DE69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53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89AAD4-831C-425A-A73A-A34619D1F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B0BF6F-739A-4867-A213-2B08D5CDA0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97114C6-156E-4568-A41F-634789AE8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17D754C-C510-4374-A66E-A239BA04F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8EE7CE-9EA4-4522-976F-58FBFB0977DC}" type="datetimeFigureOut">
              <a:rPr lang="en-US" smtClean="0"/>
              <a:pPr>
                <a:defRPr/>
              </a:pPr>
              <a:t>8/5/2019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03DC4F9-6F15-4B41-9428-7CB79B596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C848559-BEFA-4632-9F6C-0D5F2F072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5CE8C4-54F8-4B18-9EEA-3422FFA695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6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D372F5-7DD7-403A-A89D-690F8114B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81E66F-659E-4F70-A4F4-441F538A0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B42940-4D37-474F-9FEA-0405175D7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0BECDA4-1004-4E83-A008-0652F50F43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98D4A48-6EA3-4E09-9981-8830C28AC3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6C2E27A-9700-4DC1-A439-E6690B032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1B85E8-81FD-44BE-A711-BCB71A80D89F}" type="datetimeFigureOut">
              <a:rPr lang="en-US" smtClean="0"/>
              <a:pPr>
                <a:defRPr/>
              </a:pPr>
              <a:t>8/5/2019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7320841-284D-4B43-9FD8-ACA2FC33F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BAD8201-DA68-4B18-BD97-FC9A19488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94A3A3-8AC5-4DA8-9A32-2BC0402DD7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93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DB841C-7008-41D2-8419-5142E8721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254B0A2-F0E2-41F5-82B0-6A702AFCA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A3EFE9-2B9C-4FC3-9166-1E0B56E55FCE}" type="datetimeFigureOut">
              <a:rPr lang="en-US" smtClean="0"/>
              <a:pPr>
                <a:defRPr/>
              </a:pPr>
              <a:t>8/5/2019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EA79E7E-B084-4364-A640-79D68FBBF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E858E1E-568E-4457-9BCD-39E0F02D7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1F08C9-1AE5-4431-B819-66462B2D42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14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8171832-BC0F-4570-BC8A-8CEA0740E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DC9CB0-2CA6-478F-8655-D55EB4180193}" type="datetimeFigureOut">
              <a:rPr lang="en-US" smtClean="0"/>
              <a:pPr>
                <a:defRPr/>
              </a:pPr>
              <a:t>8/5/2019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FCD4996-E7C9-4590-97DF-18180AA97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421DC65-8CEB-4A75-891A-0FD81923A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B36DB2-4B01-469A-BB1E-475CF7DA14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939E95-F790-4900-81AE-69065DE4F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520833-721A-419E-A7A5-81D93FD60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812C5E0-922D-4696-AD9C-1E5EC0EF1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4C5B00-5714-4639-8CEA-DFDCEC811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6EFD1D-ABAD-4043-B6E5-4B793832F247}" type="datetimeFigureOut">
              <a:rPr lang="en-US" smtClean="0"/>
              <a:pPr>
                <a:defRPr/>
              </a:pPr>
              <a:t>8/5/2019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BCD20A0-76CC-4427-82F4-CE4DCB0FE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983D019-5E99-47E0-B5A5-5263D603B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6EA40-D317-4DFF-9897-9FCB5D61F5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24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71B838-3D28-431E-93A6-2A37CFE72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41BEB49-D887-4BC9-9EB0-F00AAAF53E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0F866A6-934A-4E37-B23A-22A99E15D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F4B8BB-A4C1-4DBA-A730-2CF2F3631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E0A9D6-117A-4E33-A172-24A178289E40}" type="datetimeFigureOut">
              <a:rPr lang="en-US" smtClean="0"/>
              <a:pPr>
                <a:defRPr/>
              </a:pPr>
              <a:t>8/5/2019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36DAFA0-BD58-47D3-87F5-6E292036E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DD5802B-862A-4115-A1E3-7C1896619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883992-B505-455C-B209-C9E0D04D02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5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DECBA20-60F6-484D-AC08-252D189BF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D943E0-47FF-4043-B365-B81326E85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B5EC52-F4E6-40D5-9D91-44547AC4D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3E1FA24-36C0-44A9-AEBC-7FA67380CB43}" type="datetimeFigureOut">
              <a:rPr lang="en-US" smtClean="0"/>
              <a:pPr>
                <a:defRPr/>
              </a:pPr>
              <a:t>8/5/2019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699621-9648-4C12-8F88-C44D54E29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D1AB64-2C47-4632-B62D-EABFC4819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7D26655-FAD4-424E-AC73-FF6EADB7BE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3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1B2EF56-B38D-4F82-A7EB-BF0026173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0677"/>
            <a:ext cx="12192000" cy="81320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9B558E09-AA26-4E2F-B67D-7C3E52A67A39}"/>
              </a:ext>
            </a:extLst>
          </p:cNvPr>
          <p:cNvSpPr txBox="1">
            <a:spLocks/>
          </p:cNvSpPr>
          <p:nvPr/>
        </p:nvSpPr>
        <p:spPr>
          <a:xfrm>
            <a:off x="846252" y="276726"/>
            <a:ext cx="7647117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Nutrient Removal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700" dirty="0">
                <a:solidFill>
                  <a:prstClr val="white"/>
                </a:solidFill>
                <a:latin typeface="Calibri Light" panose="020F0302020204030204"/>
              </a:rPr>
              <a:t>Introduction and Overview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4E773C31-3E7E-43C2-AA92-4F56AA88FBD9}"/>
              </a:ext>
            </a:extLst>
          </p:cNvPr>
          <p:cNvSpPr txBox="1">
            <a:spLocks/>
          </p:cNvSpPr>
          <p:nvPr/>
        </p:nvSpPr>
        <p:spPr>
          <a:xfrm>
            <a:off x="846253" y="1573932"/>
            <a:ext cx="5181569" cy="2918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University of Kansas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Annual Water and Wastewater School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Lawrence, Kansas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July 30, 2019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Grant Weaver, PE &amp; wastewater operator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G.Weaver@CleanWaterOps.com </a:t>
            </a:r>
          </a:p>
        </p:txBody>
      </p:sp>
    </p:spTree>
    <p:extLst>
      <p:ext uri="{BB962C8B-B14F-4D97-AF65-F5344CB8AC3E}">
        <p14:creationId xmlns:p14="http://schemas.microsoft.com/office/powerpoint/2010/main" val="1134997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271" y="160339"/>
            <a:ext cx="9555397" cy="587806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Kansas Nutrient Reduction Strategy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8924A1C3-A8B8-4CD5-99E0-71A7F8117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771" y="1705707"/>
            <a:ext cx="11039301" cy="49919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				</a:t>
            </a:r>
            <a:r>
              <a:rPr lang="en-US" u="sng" dirty="0">
                <a:solidFill>
                  <a:schemeClr val="tx1"/>
                </a:solidFill>
              </a:rPr>
              <a:t>total-Nitrogen</a:t>
            </a:r>
            <a:r>
              <a:rPr lang="en-US" dirty="0">
                <a:solidFill>
                  <a:schemeClr val="tx1"/>
                </a:solidFill>
              </a:rPr>
              <a:t>		</a:t>
            </a:r>
            <a:r>
              <a:rPr lang="en-US" u="sng" dirty="0">
                <a:solidFill>
                  <a:schemeClr val="tx1"/>
                </a:solidFill>
              </a:rPr>
              <a:t>total-Phosphorus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Mechanical Plants 			     10 mg/L			      1.0 mg/L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/>
              <a:t>Lagoons				     no change		      no change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4000" b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6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2A0E4E09-FC02-4ADC-951A-3FFA90B6FE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18697" b="-2"/>
          <a:stretch/>
        </p:blipFill>
        <p:spPr bwMode="auto">
          <a:xfrm>
            <a:off x="-305" y="-1"/>
            <a:ext cx="64230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24F266AD-725B-4A9D-B448-4C000F95CB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>
          <a:xfrm>
            <a:off x="6748272" y="3153758"/>
            <a:ext cx="4711745" cy="838831"/>
          </a:xfrm>
        </p:spPr>
        <p:txBody>
          <a:bodyPr anchor="b">
            <a:normAutofit/>
          </a:bodyPr>
          <a:lstStyle/>
          <a:p>
            <a:pPr algn="l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1800" i="1">
                <a:solidFill>
                  <a:srgbClr val="000000"/>
                </a:solidFill>
                <a:cs typeface="Calibri" pitchFamily="34" charset="0"/>
              </a:rPr>
              <a:t>Historical approach: Technology!</a:t>
            </a:r>
          </a:p>
        </p:txBody>
      </p:sp>
    </p:spTree>
    <p:extLst>
      <p:ext uri="{BB962C8B-B14F-4D97-AF65-F5344CB8AC3E}">
        <p14:creationId xmlns:p14="http://schemas.microsoft.com/office/powerpoint/2010/main" val="230635133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288" y="274638"/>
            <a:ext cx="10822111" cy="1580539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Cost of Nutrient Removal: </a:t>
            </a:r>
            <a:br>
              <a:rPr lang="en-US" sz="2400" dirty="0"/>
            </a:br>
            <a:r>
              <a:rPr lang="en-US" sz="2400" dirty="0"/>
              <a:t>Construction Costs and Operation &amp; Maintenance Costs for a … </a:t>
            </a:r>
            <a:br>
              <a:rPr lang="en-US" sz="2400" dirty="0"/>
            </a:br>
            <a:r>
              <a:rPr lang="en-US" sz="2400" b="1" dirty="0"/>
              <a:t>1 MGD wastewater treatment plant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EE375EF7-0833-4503-9BD7-DF759A195DDC}"/>
              </a:ext>
            </a:extLst>
          </p:cNvPr>
          <p:cNvSpPr txBox="1">
            <a:spLocks/>
          </p:cNvSpPr>
          <p:nvPr/>
        </p:nvSpPr>
        <p:spPr bwMode="auto">
          <a:xfrm>
            <a:off x="865794" y="2225612"/>
            <a:ext cx="10115797" cy="1985903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endParaRPr lang="en-US" b="1" dirty="0">
              <a:latin typeface="Cambria" panose="02040503050406030204" pitchFamily="18" charset="0"/>
              <a:cs typeface="Estrangelo Edessa" pitchFamily="66" charset="0"/>
            </a:endParaRPr>
          </a:p>
          <a:p>
            <a:r>
              <a:rPr lang="en-US" b="1" dirty="0">
                <a:latin typeface="Cambria" panose="02040503050406030204" pitchFamily="18" charset="0"/>
                <a:cs typeface="Estrangelo Edessa" pitchFamily="66" charset="0"/>
              </a:rPr>
              <a:t>Kansas Average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		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cs typeface="Estrangelo Edessa" pitchFamily="66" charset="0"/>
              </a:rPr>
              <a:t>			</a:t>
            </a:r>
            <a:r>
              <a:rPr lang="en-US" u="sng" dirty="0">
                <a:latin typeface="Cambria" panose="02040503050406030204" pitchFamily="18" charset="0"/>
                <a:cs typeface="Estrangelo Edessa" pitchFamily="66" charset="0"/>
              </a:rPr>
              <a:t>Design &amp; Construct</a:t>
            </a:r>
            <a:r>
              <a:rPr lang="en-US" dirty="0">
                <a:latin typeface="Cambria" pitchFamily="18" charset="0"/>
                <a:cs typeface="Estrangelo Edessa" pitchFamily="66" charset="0"/>
              </a:rPr>
              <a:t>	</a:t>
            </a:r>
            <a:endParaRPr lang="en-US" u="sng" dirty="0">
              <a:latin typeface="Cambria" pitchFamily="18" charset="0"/>
              <a:cs typeface="Estrangelo Edessa" pitchFamily="66" charset="0"/>
            </a:endParaRPr>
          </a:p>
          <a:p>
            <a:pPr>
              <a:buFont typeface="Arial" pitchFamily="34" charset="0"/>
              <a:buNone/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10 mg/L Nitrogen Removal</a:t>
            </a:r>
          </a:p>
          <a:p>
            <a:pPr>
              <a:buFont typeface="Arial" pitchFamily="34" charset="0"/>
              <a:buNone/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and 1 mg/L Phosphorus Removal:		      </a:t>
            </a:r>
            <a:r>
              <a:rPr lang="en-US" b="1" dirty="0">
                <a:latin typeface="Cambria" pitchFamily="18" charset="0"/>
                <a:cs typeface="Estrangelo Edessa" pitchFamily="66" charset="0"/>
              </a:rPr>
              <a:t>$8 million </a:t>
            </a:r>
            <a:r>
              <a:rPr lang="en-US" dirty="0">
                <a:latin typeface="Cambria" pitchFamily="18" charset="0"/>
                <a:cs typeface="Estrangelo Edessa" pitchFamily="66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198641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DC837EE-6499-4D92-AF88-49693A0CDF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24854"/>
            <a:ext cx="12192000" cy="818218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900FA8F3-4C0C-47A7-8F59-463A90CDEC1E}"/>
              </a:ext>
            </a:extLst>
          </p:cNvPr>
          <p:cNvSpPr txBox="1">
            <a:spLocks/>
          </p:cNvSpPr>
          <p:nvPr/>
        </p:nvSpPr>
        <p:spPr bwMode="auto">
          <a:xfrm>
            <a:off x="8265695" y="-96255"/>
            <a:ext cx="406667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0" i="1" kern="1200" baseline="0">
                <a:solidFill>
                  <a:srgbClr val="FFC000"/>
                </a:solidFill>
                <a:latin typeface="Cambria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b="1" dirty="0"/>
              <a:t>SBR: </a:t>
            </a:r>
          </a:p>
          <a:p>
            <a:pPr algn="l"/>
            <a:r>
              <a:rPr lang="en-US" b="1" dirty="0"/>
              <a:t>Sequencing Batch Reactor</a:t>
            </a:r>
          </a:p>
        </p:txBody>
      </p:sp>
    </p:spTree>
    <p:extLst>
      <p:ext uri="{BB962C8B-B14F-4D97-AF65-F5344CB8AC3E}">
        <p14:creationId xmlns:p14="http://schemas.microsoft.com/office/powerpoint/2010/main" val="1345244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799371A-9EFE-4CCE-B626-52543312AB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17023" y="-791696"/>
            <a:ext cx="12809023" cy="905637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4467456E-6026-4032-A0B6-A85BDD9430C6}"/>
              </a:ext>
            </a:extLst>
          </p:cNvPr>
          <p:cNvSpPr txBox="1">
            <a:spLocks/>
          </p:cNvSpPr>
          <p:nvPr/>
        </p:nvSpPr>
        <p:spPr bwMode="auto">
          <a:xfrm>
            <a:off x="5919834" y="1032626"/>
            <a:ext cx="851818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0" i="1" kern="1200" baseline="0">
                <a:solidFill>
                  <a:srgbClr val="FFC000"/>
                </a:solidFill>
                <a:latin typeface="Cambria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b="1" dirty="0"/>
              <a:t>Oxidation Ditch with pre-anaerobic zone</a:t>
            </a:r>
          </a:p>
        </p:txBody>
      </p:sp>
    </p:spTree>
    <p:extLst>
      <p:ext uri="{BB962C8B-B14F-4D97-AF65-F5344CB8AC3E}">
        <p14:creationId xmlns:p14="http://schemas.microsoft.com/office/powerpoint/2010/main" val="1984422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9281E79-DF21-4AAE-9ABE-2DF203D82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2505"/>
            <a:ext cx="12192000" cy="775286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40C46081-E74E-432B-A076-1BA5B7B3FCD3}"/>
              </a:ext>
            </a:extLst>
          </p:cNvPr>
          <p:cNvSpPr txBox="1">
            <a:spLocks/>
          </p:cNvSpPr>
          <p:nvPr/>
        </p:nvSpPr>
        <p:spPr bwMode="auto">
          <a:xfrm>
            <a:off x="950792" y="1299410"/>
            <a:ext cx="851818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0" i="1" kern="1200" baseline="0">
                <a:solidFill>
                  <a:srgbClr val="FFC000"/>
                </a:solidFill>
                <a:latin typeface="Cambria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b="1" dirty="0"/>
              <a:t>MLE:</a:t>
            </a:r>
          </a:p>
          <a:p>
            <a:pPr algn="l"/>
            <a:r>
              <a:rPr lang="en-US" b="1" dirty="0"/>
              <a:t>Modified Luczak-Ettinger</a:t>
            </a:r>
          </a:p>
        </p:txBody>
      </p:sp>
    </p:spTree>
    <p:extLst>
      <p:ext uri="{BB962C8B-B14F-4D97-AF65-F5344CB8AC3E}">
        <p14:creationId xmlns:p14="http://schemas.microsoft.com/office/powerpoint/2010/main" val="1240973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E9A646D-A84C-4F20-A86A-E6D2B1A7C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D8549DAA-6454-4F39-876E-39260894A97D}"/>
              </a:ext>
            </a:extLst>
          </p:cNvPr>
          <p:cNvSpPr txBox="1">
            <a:spLocks/>
          </p:cNvSpPr>
          <p:nvPr/>
        </p:nvSpPr>
        <p:spPr bwMode="auto">
          <a:xfrm>
            <a:off x="301087" y="142289"/>
            <a:ext cx="851818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0" i="1" kern="1200" baseline="0">
                <a:solidFill>
                  <a:srgbClr val="FFC000"/>
                </a:solidFill>
                <a:latin typeface="Cambria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b="1" dirty="0"/>
              <a:t>Modified Johannesburg</a:t>
            </a:r>
          </a:p>
        </p:txBody>
      </p:sp>
    </p:spTree>
    <p:extLst>
      <p:ext uri="{BB962C8B-B14F-4D97-AF65-F5344CB8AC3E}">
        <p14:creationId xmlns:p14="http://schemas.microsoft.com/office/powerpoint/2010/main" val="3964760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70">
            <a:extLst>
              <a:ext uri="{FF2B5EF4-FFF2-40B4-BE49-F238E27FC236}">
                <a16:creationId xmlns:a16="http://schemas.microsoft.com/office/drawing/2014/main" xmlns="" id="{9BD0A92D-399A-41B4-B955-6B72A41B74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842264" y="0"/>
            <a:ext cx="934973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D6A49DF9-534D-4905-8F46-02AB63EB6F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>
          <a:xfrm>
            <a:off x="804997" y="3753492"/>
            <a:ext cx="5946202" cy="838831"/>
          </a:xfrm>
        </p:spPr>
        <p:txBody>
          <a:bodyPr anchor="b">
            <a:normAutofit/>
          </a:bodyPr>
          <a:lstStyle/>
          <a:p>
            <a:pPr algn="l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1800" i="1">
                <a:solidFill>
                  <a:srgbClr val="000000"/>
                </a:solidFill>
                <a:cs typeface="Calibri" pitchFamily="34" charset="0"/>
              </a:rPr>
              <a:t>New way of thinking:</a:t>
            </a:r>
          </a:p>
          <a:p>
            <a:pPr algn="l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1800" i="1">
                <a:solidFill>
                  <a:srgbClr val="000000"/>
                </a:solidFill>
                <a:cs typeface="Calibri" pitchFamily="34" charset="0"/>
              </a:rPr>
              <a:t>Operators’ skills matter!</a:t>
            </a:r>
          </a:p>
        </p:txBody>
      </p:sp>
      <p:sp>
        <p:nvSpPr>
          <p:cNvPr id="75" name="Freeform 56">
            <a:extLst>
              <a:ext uri="{FF2B5EF4-FFF2-40B4-BE49-F238E27FC236}">
                <a16:creationId xmlns:a16="http://schemas.microsoft.com/office/drawing/2014/main" xmlns="" id="{9FA51AA9-DFBD-4CB2-9C70-26DAC24A34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35021" y="2"/>
            <a:ext cx="4305922" cy="3193227"/>
          </a:xfrm>
          <a:custGeom>
            <a:avLst/>
            <a:gdLst>
              <a:gd name="connsiteX0" fmla="*/ 268379 w 4305922"/>
              <a:gd name="connsiteY0" fmla="*/ 0 h 3193227"/>
              <a:gd name="connsiteX1" fmla="*/ 4037544 w 4305922"/>
              <a:gd name="connsiteY1" fmla="*/ 0 h 3193227"/>
              <a:gd name="connsiteX2" fmla="*/ 4046072 w 4305922"/>
              <a:gd name="connsiteY2" fmla="*/ 14037 h 3193227"/>
              <a:gd name="connsiteX3" fmla="*/ 4305922 w 4305922"/>
              <a:gd name="connsiteY3" fmla="*/ 1040266 h 3193227"/>
              <a:gd name="connsiteX4" fmla="*/ 2152962 w 4305922"/>
              <a:gd name="connsiteY4" fmla="*/ 3193227 h 3193227"/>
              <a:gd name="connsiteX5" fmla="*/ 0 w 4305922"/>
              <a:gd name="connsiteY5" fmla="*/ 1040266 h 3193227"/>
              <a:gd name="connsiteX6" fmla="*/ 259851 w 4305922"/>
              <a:gd name="connsiteY6" fmla="*/ 14037 h 319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5922" h="3193227">
                <a:moveTo>
                  <a:pt x="268379" y="0"/>
                </a:moveTo>
                <a:lnTo>
                  <a:pt x="4037544" y="0"/>
                </a:lnTo>
                <a:lnTo>
                  <a:pt x="4046072" y="14037"/>
                </a:lnTo>
                <a:cubicBezTo>
                  <a:pt x="4211790" y="319097"/>
                  <a:pt x="4305922" y="668689"/>
                  <a:pt x="4305922" y="1040266"/>
                </a:cubicBezTo>
                <a:cubicBezTo>
                  <a:pt x="4305922" y="2229314"/>
                  <a:pt x="3342009" y="3193227"/>
                  <a:pt x="2152962" y="3193227"/>
                </a:cubicBezTo>
                <a:cubicBezTo>
                  <a:pt x="963913" y="3193227"/>
                  <a:pt x="0" y="2229314"/>
                  <a:pt x="0" y="1040266"/>
                </a:cubicBezTo>
                <a:cubicBezTo>
                  <a:pt x="0" y="668689"/>
                  <a:pt x="94133" y="319097"/>
                  <a:pt x="259851" y="14037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C7A0162-C4FC-4230-806C-B97C11A1D8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35889" r="2" b="12706"/>
          <a:stretch/>
        </p:blipFill>
        <p:spPr>
          <a:xfrm>
            <a:off x="3347837" y="1"/>
            <a:ext cx="4063868" cy="3072200"/>
          </a:xfrm>
          <a:custGeom>
            <a:avLst/>
            <a:gdLst>
              <a:gd name="connsiteX0" fmla="*/ 288818 w 4063868"/>
              <a:gd name="connsiteY0" fmla="*/ 0 h 3072200"/>
              <a:gd name="connsiteX1" fmla="*/ 3775050 w 4063868"/>
              <a:gd name="connsiteY1" fmla="*/ 0 h 3072200"/>
              <a:gd name="connsiteX2" fmla="*/ 3818625 w 4063868"/>
              <a:gd name="connsiteY2" fmla="*/ 71726 h 3072200"/>
              <a:gd name="connsiteX3" fmla="*/ 4063868 w 4063868"/>
              <a:gd name="connsiteY3" fmla="*/ 1040266 h 3072200"/>
              <a:gd name="connsiteX4" fmla="*/ 2031934 w 4063868"/>
              <a:gd name="connsiteY4" fmla="*/ 3072200 h 3072200"/>
              <a:gd name="connsiteX5" fmla="*/ 0 w 4063868"/>
              <a:gd name="connsiteY5" fmla="*/ 1040266 h 3072200"/>
              <a:gd name="connsiteX6" fmla="*/ 245244 w 4063868"/>
              <a:gd name="connsiteY6" fmla="*/ 71726 h 30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3868" h="3072200">
                <a:moveTo>
                  <a:pt x="288818" y="0"/>
                </a:moveTo>
                <a:lnTo>
                  <a:pt x="3775050" y="0"/>
                </a:lnTo>
                <a:lnTo>
                  <a:pt x="3818625" y="71726"/>
                </a:lnTo>
                <a:cubicBezTo>
                  <a:pt x="3975028" y="359637"/>
                  <a:pt x="4063868" y="689577"/>
                  <a:pt x="4063868" y="1040266"/>
                </a:cubicBezTo>
                <a:cubicBezTo>
                  <a:pt x="4063868" y="2162473"/>
                  <a:pt x="3154140" y="3072200"/>
                  <a:pt x="2031934" y="3072200"/>
                </a:cubicBezTo>
                <a:cubicBezTo>
                  <a:pt x="909728" y="3072200"/>
                  <a:pt x="0" y="2162473"/>
                  <a:pt x="0" y="1040266"/>
                </a:cubicBezTo>
                <a:cubicBezTo>
                  <a:pt x="0" y="689577"/>
                  <a:pt x="88841" y="359637"/>
                  <a:pt x="245244" y="71726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77" name="Freeform 58">
            <a:extLst>
              <a:ext uri="{FF2B5EF4-FFF2-40B4-BE49-F238E27FC236}">
                <a16:creationId xmlns:a16="http://schemas.microsoft.com/office/drawing/2014/main" xmlns="" id="{D5905D0D-FE5E-454B-A340-4DE821C09E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685658" y="1424717"/>
            <a:ext cx="4506342" cy="5442758"/>
          </a:xfrm>
          <a:custGeom>
            <a:avLst/>
            <a:gdLst>
              <a:gd name="connsiteX0" fmla="*/ 3034499 w 4506342"/>
              <a:gd name="connsiteY0" fmla="*/ 0 h 5442758"/>
              <a:gd name="connsiteX1" fmla="*/ 4480922 w 4506342"/>
              <a:gd name="connsiteY1" fmla="*/ 366248 h 5442758"/>
              <a:gd name="connsiteX2" fmla="*/ 4506342 w 4506342"/>
              <a:gd name="connsiteY2" fmla="*/ 381691 h 5442758"/>
              <a:gd name="connsiteX3" fmla="*/ 4506342 w 4506342"/>
              <a:gd name="connsiteY3" fmla="*/ 5442758 h 5442758"/>
              <a:gd name="connsiteX4" fmla="*/ 1193461 w 4506342"/>
              <a:gd name="connsiteY4" fmla="*/ 5442758 h 5442758"/>
              <a:gd name="connsiteX5" fmla="*/ 1104276 w 4506342"/>
              <a:gd name="connsiteY5" fmla="*/ 5376066 h 5442758"/>
              <a:gd name="connsiteX6" fmla="*/ 0 w 4506342"/>
              <a:gd name="connsiteY6" fmla="*/ 3034499 h 5442758"/>
              <a:gd name="connsiteX7" fmla="*/ 3034499 w 4506342"/>
              <a:gd name="connsiteY7" fmla="*/ 0 h 544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6342" h="5442758">
                <a:moveTo>
                  <a:pt x="3034499" y="0"/>
                </a:moveTo>
                <a:cubicBezTo>
                  <a:pt x="3558220" y="0"/>
                  <a:pt x="4050953" y="132675"/>
                  <a:pt x="4480922" y="366248"/>
                </a:cubicBezTo>
                <a:lnTo>
                  <a:pt x="4506342" y="381691"/>
                </a:lnTo>
                <a:lnTo>
                  <a:pt x="4506342" y="5442758"/>
                </a:lnTo>
                <a:lnTo>
                  <a:pt x="1193461" y="5442758"/>
                </a:lnTo>
                <a:lnTo>
                  <a:pt x="1104276" y="5376066"/>
                </a:lnTo>
                <a:cubicBezTo>
                  <a:pt x="429867" y="4819495"/>
                  <a:pt x="0" y="3977198"/>
                  <a:pt x="0" y="3034499"/>
                </a:cubicBezTo>
                <a:cubicBezTo>
                  <a:pt x="0" y="1358591"/>
                  <a:pt x="1358591" y="0"/>
                  <a:pt x="3034499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BA1960A-0C6F-4338-9346-4B5FCD4D54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8974" r="8735" b="-1"/>
          <a:stretch/>
        </p:blipFill>
        <p:spPr>
          <a:xfrm>
            <a:off x="7840768" y="1579827"/>
            <a:ext cx="4351232" cy="5287648"/>
          </a:xfrm>
          <a:custGeom>
            <a:avLst/>
            <a:gdLst>
              <a:gd name="connsiteX0" fmla="*/ 2879389 w 4351232"/>
              <a:gd name="connsiteY0" fmla="*/ 0 h 5287648"/>
              <a:gd name="connsiteX1" fmla="*/ 4251877 w 4351232"/>
              <a:gd name="connsiteY1" fmla="*/ 347527 h 5287648"/>
              <a:gd name="connsiteX2" fmla="*/ 4351232 w 4351232"/>
              <a:gd name="connsiteY2" fmla="*/ 407886 h 5287648"/>
              <a:gd name="connsiteX3" fmla="*/ 4351232 w 4351232"/>
              <a:gd name="connsiteY3" fmla="*/ 5287648 h 5287648"/>
              <a:gd name="connsiteX4" fmla="*/ 1303444 w 4351232"/>
              <a:gd name="connsiteY4" fmla="*/ 5287648 h 5287648"/>
              <a:gd name="connsiteX5" fmla="*/ 1269495 w 4351232"/>
              <a:gd name="connsiteY5" fmla="*/ 5267024 h 5287648"/>
              <a:gd name="connsiteX6" fmla="*/ 0 w 4351232"/>
              <a:gd name="connsiteY6" fmla="*/ 2879389 h 5287648"/>
              <a:gd name="connsiteX7" fmla="*/ 2879389 w 4351232"/>
              <a:gd name="connsiteY7" fmla="*/ 0 h 528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51232" h="5287648">
                <a:moveTo>
                  <a:pt x="2879389" y="0"/>
                </a:moveTo>
                <a:cubicBezTo>
                  <a:pt x="3376340" y="0"/>
                  <a:pt x="3843887" y="125893"/>
                  <a:pt x="4251877" y="347527"/>
                </a:cubicBezTo>
                <a:lnTo>
                  <a:pt x="4351232" y="407886"/>
                </a:lnTo>
                <a:lnTo>
                  <a:pt x="4351232" y="5287648"/>
                </a:lnTo>
                <a:lnTo>
                  <a:pt x="1303444" y="5287648"/>
                </a:lnTo>
                <a:lnTo>
                  <a:pt x="1269495" y="5267024"/>
                </a:lnTo>
                <a:cubicBezTo>
                  <a:pt x="503573" y="4749577"/>
                  <a:pt x="0" y="3873291"/>
                  <a:pt x="0" y="2879389"/>
                </a:cubicBezTo>
                <a:cubicBezTo>
                  <a:pt x="0" y="1289146"/>
                  <a:pt x="1289146" y="0"/>
                  <a:pt x="2879389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46786494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65133" y="463882"/>
            <a:ext cx="9257471" cy="2069767"/>
          </a:xfrm>
        </p:spPr>
        <p:txBody>
          <a:bodyPr>
            <a:noAutofit/>
          </a:bodyPr>
          <a:lstStyle/>
          <a:p>
            <a:pPr algn="l" eaLnBrk="1" hangingPunct="1">
              <a:spcBef>
                <a:spcPct val="0"/>
              </a:spcBef>
              <a:defRPr/>
            </a:pPr>
            <a:r>
              <a:rPr lang="en-US" sz="2400" dirty="0"/>
              <a:t>Change day-to-day operations to </a:t>
            </a:r>
          </a:p>
          <a:p>
            <a:pPr algn="l" eaLnBrk="1" hangingPunct="1">
              <a:spcBef>
                <a:spcPct val="0"/>
              </a:spcBef>
              <a:defRPr/>
            </a:pPr>
            <a:r>
              <a:rPr lang="en-US" sz="2400" dirty="0"/>
              <a:t>create ideal habitats for bacteria to remove Nitrogen &amp; Phosphorus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26F5FB5-9A27-4D12-ACF7-E9F93DF7B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438" y="3464625"/>
            <a:ext cx="6111098" cy="34374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834284D-6D79-434D-9BC0-C46E6C5D1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84332"/>
            <a:ext cx="6285438" cy="35355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BBDBB92-507E-4088-8990-F2AD3A45C1D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4803980" y="2047115"/>
            <a:ext cx="2962913" cy="3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5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532850">
            <a:off x="10213976" y="5295901"/>
            <a:ext cx="2054225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266544" y="151179"/>
            <a:ext cx="207239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Montana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Bigfork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Big Sky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Billings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Boulder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Bozeman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Butte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Chinook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Choteau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Colstrip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Columbia Falls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Conrad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Dillon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East Helena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Forsyth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Glendive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Great Falls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Hamilton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Hardin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Havre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Helena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Kalispell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Laurel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Lewistown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Libby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Lolo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Miles City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Estrangelo Edessa" pitchFamily="66" charset="0"/>
              </a:rPr>
              <a:t>Missoula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49114C7-F361-4450-A5C7-E966FEFA84E1}"/>
              </a:ext>
            </a:extLst>
          </p:cNvPr>
          <p:cNvSpPr txBox="1"/>
          <p:nvPr/>
        </p:nvSpPr>
        <p:spPr>
          <a:xfrm>
            <a:off x="7742716" y="73038"/>
            <a:ext cx="2295914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New Hampshire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Keene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dirty="0">
              <a:solidFill>
                <a:srgbClr val="FFC00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South Carolina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Greeneville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dirty="0">
              <a:solidFill>
                <a:prstClr val="white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Tennessee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Athens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Baileyton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Bartlett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Collierville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Cookeville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Crossville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Humboldt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Lafayette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LaFollette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Livingston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Millington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Missoula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Nashville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Norris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Oak Ridge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dirty="0">
              <a:solidFill>
                <a:prstClr val="white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407B797-374C-4CCD-8728-C91CEFDB0B51}"/>
              </a:ext>
            </a:extLst>
          </p:cNvPr>
          <p:cNvSpPr txBox="1"/>
          <p:nvPr/>
        </p:nvSpPr>
        <p:spPr>
          <a:xfrm>
            <a:off x="598073" y="151179"/>
            <a:ext cx="2362200" cy="7063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Connecticut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Colchester-East Hampton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East Haddam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Farmington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Groton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New Canaan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New Hartford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Plainfield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Portland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Suffield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Windham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dirty="0">
              <a:solidFill>
                <a:prstClr val="white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Iowa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Eldora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dirty="0">
              <a:solidFill>
                <a:srgbClr val="FFC00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Kansas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Basehor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Eudora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Hiawatha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Holden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Lansing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Osawatomie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Shawnee Co. Sherwood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Spring Hill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St. Marys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Topeka North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Wellsville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dirty="0">
              <a:latin typeface="Cambria" panose="02040503050406030204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dirty="0">
              <a:solidFill>
                <a:prstClr val="white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ambria" pitchFamily="18" charset="0"/>
              <a:cs typeface="Estrangelo Edessa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42FC3FF-4A13-47FC-9608-6BB677BB15C2}"/>
              </a:ext>
            </a:extLst>
          </p:cNvPr>
          <p:cNvSpPr txBox="1"/>
          <p:nvPr/>
        </p:nvSpPr>
        <p:spPr>
          <a:xfrm>
            <a:off x="9987011" y="177237"/>
            <a:ext cx="19996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500" dirty="0">
                <a:solidFill>
                  <a:srgbClr val="FF0000"/>
                </a:solidFill>
                <a:latin typeface="Cambria" panose="02040503050406030204" pitchFamily="18" charset="0"/>
              </a:rPr>
              <a:t>Texas</a:t>
            </a:r>
            <a:r>
              <a:rPr lang="en-US" sz="1500" dirty="0">
                <a:solidFill>
                  <a:srgbClr val="FFC000"/>
                </a:solidFill>
                <a:latin typeface="Cambria" panose="02040503050406030204" pitchFamily="18" charset="0"/>
              </a:rPr>
              <a:t> </a:t>
            </a:r>
          </a:p>
          <a:p>
            <a:pPr lvl="0">
              <a:defRPr/>
            </a:pPr>
            <a:r>
              <a:rPr lang="en-US" sz="1500" dirty="0">
                <a:latin typeface="Cambria" panose="02040503050406030204" pitchFamily="18" charset="0"/>
              </a:rPr>
              <a:t>Nottingham MUD (Houston)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dirty="0">
              <a:solidFill>
                <a:prstClr val="white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solidFill>
                  <a:srgbClr val="FF0000"/>
                </a:solidFill>
                <a:latin typeface="Cambria" panose="02040503050406030204" pitchFamily="18" charset="0"/>
              </a:rPr>
              <a:t>Virginia</a:t>
            </a:r>
            <a:r>
              <a:rPr lang="en-US" sz="1500" dirty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</a:rPr>
              <a:t>Strasburg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dirty="0">
              <a:solidFill>
                <a:prstClr val="white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Wyoming</a:t>
            </a:r>
            <a:r>
              <a:rPr lang="en-US" sz="1500" dirty="0">
                <a:solidFill>
                  <a:srgbClr val="FFC000"/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Laramie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dirty="0">
              <a:solidFill>
                <a:prstClr val="white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ambria" pitchFamily="18" charset="0"/>
              <a:cs typeface="Estrangelo Edessa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93886C6-54A1-4FE1-A25F-6D24242F826F}"/>
              </a:ext>
            </a:extLst>
          </p:cNvPr>
          <p:cNvSpPr txBox="1"/>
          <p:nvPr/>
        </p:nvSpPr>
        <p:spPr>
          <a:xfrm>
            <a:off x="3022626" y="163728"/>
            <a:ext cx="2362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Kentucky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Hopkinsville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dirty="0">
              <a:latin typeface="Cambria" panose="02040503050406030204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Massachusetts</a:t>
            </a:r>
            <a:r>
              <a:rPr lang="en-US" sz="1500" dirty="0">
                <a:solidFill>
                  <a:srgbClr val="FFC000"/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Amherst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Barnstable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Easthampton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Greenfield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Montague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Newburyport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Northfield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Palmer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South Deerfield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South Hadley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Sunderland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Upton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latin typeface="Cambria" panose="02040503050406030204" pitchFamily="18" charset="0"/>
                <a:cs typeface="Arial" pitchFamily="34" charset="0"/>
              </a:rPr>
              <a:t>Westfield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dirty="0">
              <a:latin typeface="Cambria" panose="02040503050406030204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ambria" pitchFamily="18" charset="0"/>
              <a:cs typeface="Estrangelo Edess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27725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Freeform 62">
            <a:extLst>
              <a:ext uri="{FF2B5EF4-FFF2-40B4-BE49-F238E27FC236}">
                <a16:creationId xmlns:a16="http://schemas.microsoft.com/office/drawing/2014/main" xmlns="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CCBB107-1C5F-42C8-857E-2B52A0EDB0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2" b="9466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1622D4AE-B97F-4C52-81F9-9C2B10DF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573" y="562708"/>
            <a:ext cx="4977976" cy="145405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Operational Strategies for Nutrient Removal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xmlns="" id="{8E6A5AE3-8014-4659-9BCF-6F1D4263D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3" y="2165684"/>
            <a:ext cx="5767443" cy="412960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</a:rPr>
              <a:t>Nutrient Removal Overview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</a:rPr>
              <a:t>Nitrogen Removal</a:t>
            </a:r>
          </a:p>
          <a:p>
            <a:pPr marL="45720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</a:rPr>
              <a:t>Science &amp; Technology</a:t>
            </a:r>
          </a:p>
          <a:p>
            <a:pPr marL="45720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</a:rPr>
              <a:t>Applying what we’ve learned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</a:rPr>
              <a:t>Phosphorus Removal</a:t>
            </a:r>
          </a:p>
          <a:p>
            <a:pPr marL="45720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</a:rPr>
              <a:t>Science &amp; Technology</a:t>
            </a:r>
          </a:p>
          <a:p>
            <a:pPr marL="45720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</a:rPr>
              <a:t>Applying what we’ve learned</a:t>
            </a:r>
            <a:endParaRPr lang="en-US" sz="2000" b="1" dirty="0"/>
          </a:p>
          <a:p>
            <a:pPr marL="0" indent="0">
              <a:buNone/>
            </a:pPr>
            <a:r>
              <a:rPr lang="en-US" sz="2000" dirty="0">
                <a:solidFill>
                  <a:srgbClr val="000000">
                    <a:alpha val="50000"/>
                  </a:srgbClr>
                </a:solidFill>
              </a:rPr>
              <a:t>Aero-Mod Phosphorus and Nitrogen Removal</a:t>
            </a:r>
          </a:p>
        </p:txBody>
      </p:sp>
    </p:spTree>
    <p:extLst>
      <p:ext uri="{BB962C8B-B14F-4D97-AF65-F5344CB8AC3E}">
        <p14:creationId xmlns:p14="http://schemas.microsoft.com/office/powerpoint/2010/main" val="7441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1C83977-7B1D-48C0-A652-5E831A3EB6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5250" y="-389466"/>
            <a:ext cx="12382500" cy="822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78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0D4DD82-AEA8-45B1-98A7-0B979366A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01" y="283191"/>
            <a:ext cx="11418798" cy="62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59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0DC139C-E332-4ADF-B7E8-8D49FDB32C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42" b="-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95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6">
            <a:extLst>
              <a:ext uri="{FF2B5EF4-FFF2-40B4-BE49-F238E27FC236}">
                <a16:creationId xmlns:a16="http://schemas.microsoft.com/office/drawing/2014/main" xmlns="" id="{B9FF99BD-075F-4761-A995-6FC574BD25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xmlns="" id="{A7B21A54-9BA3-4EA9-B460-5A829ADD90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FA8F714-B9D8-488A-8CCA-E9948FF913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49FD9C34-2F20-4D88-AD28-1E0287362A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40024"/>
              </p:ext>
            </p:extLst>
          </p:nvPr>
        </p:nvGraphicFramePr>
        <p:xfrm>
          <a:off x="1120477" y="1551994"/>
          <a:ext cx="9970996" cy="3747870"/>
        </p:xfrm>
        <a:graphic>
          <a:graphicData uri="http://schemas.openxmlformats.org/drawingml/2006/table">
            <a:tbl>
              <a:tblPr/>
              <a:tblGrid>
                <a:gridCol w="2200821">
                  <a:extLst>
                    <a:ext uri="{9D8B030D-6E8A-4147-A177-3AD203B41FA5}">
                      <a16:colId xmlns:a16="http://schemas.microsoft.com/office/drawing/2014/main" xmlns="" val="2902325179"/>
                    </a:ext>
                  </a:extLst>
                </a:gridCol>
                <a:gridCol w="551930">
                  <a:extLst>
                    <a:ext uri="{9D8B030D-6E8A-4147-A177-3AD203B41FA5}">
                      <a16:colId xmlns:a16="http://schemas.microsoft.com/office/drawing/2014/main" xmlns="" val="3815089337"/>
                    </a:ext>
                  </a:extLst>
                </a:gridCol>
                <a:gridCol w="807592">
                  <a:extLst>
                    <a:ext uri="{9D8B030D-6E8A-4147-A177-3AD203B41FA5}">
                      <a16:colId xmlns:a16="http://schemas.microsoft.com/office/drawing/2014/main" xmlns="" val="4128766722"/>
                    </a:ext>
                  </a:extLst>
                </a:gridCol>
                <a:gridCol w="642469">
                  <a:extLst>
                    <a:ext uri="{9D8B030D-6E8A-4147-A177-3AD203B41FA5}">
                      <a16:colId xmlns:a16="http://schemas.microsoft.com/office/drawing/2014/main" xmlns="" val="3379489626"/>
                    </a:ext>
                  </a:extLst>
                </a:gridCol>
                <a:gridCol w="807592">
                  <a:extLst>
                    <a:ext uri="{9D8B030D-6E8A-4147-A177-3AD203B41FA5}">
                      <a16:colId xmlns:a16="http://schemas.microsoft.com/office/drawing/2014/main" xmlns="" val="3436513683"/>
                    </a:ext>
                  </a:extLst>
                </a:gridCol>
                <a:gridCol w="43206">
                  <a:extLst>
                    <a:ext uri="{9D8B030D-6E8A-4147-A177-3AD203B41FA5}">
                      <a16:colId xmlns:a16="http://schemas.microsoft.com/office/drawing/2014/main" xmlns="" val="3874038271"/>
                    </a:ext>
                  </a:extLst>
                </a:gridCol>
                <a:gridCol w="2200821">
                  <a:extLst>
                    <a:ext uri="{9D8B030D-6E8A-4147-A177-3AD203B41FA5}">
                      <a16:colId xmlns:a16="http://schemas.microsoft.com/office/drawing/2014/main" xmlns="" val="856308563"/>
                    </a:ext>
                  </a:extLst>
                </a:gridCol>
                <a:gridCol w="528675">
                  <a:extLst>
                    <a:ext uri="{9D8B030D-6E8A-4147-A177-3AD203B41FA5}">
                      <a16:colId xmlns:a16="http://schemas.microsoft.com/office/drawing/2014/main" xmlns="" val="2268050555"/>
                    </a:ext>
                  </a:extLst>
                </a:gridCol>
                <a:gridCol w="784338">
                  <a:extLst>
                    <a:ext uri="{9D8B030D-6E8A-4147-A177-3AD203B41FA5}">
                      <a16:colId xmlns:a16="http://schemas.microsoft.com/office/drawing/2014/main" xmlns="" val="2304253475"/>
                    </a:ext>
                  </a:extLst>
                </a:gridCol>
                <a:gridCol w="619214">
                  <a:extLst>
                    <a:ext uri="{9D8B030D-6E8A-4147-A177-3AD203B41FA5}">
                      <a16:colId xmlns:a16="http://schemas.microsoft.com/office/drawing/2014/main" xmlns="" val="167681403"/>
                    </a:ext>
                  </a:extLst>
                </a:gridCol>
                <a:gridCol w="784338">
                  <a:extLst>
                    <a:ext uri="{9D8B030D-6E8A-4147-A177-3AD203B41FA5}">
                      <a16:colId xmlns:a16="http://schemas.microsoft.com/office/drawing/2014/main" xmlns="" val="2413645354"/>
                    </a:ext>
                  </a:extLst>
                </a:gridCol>
              </a:tblGrid>
              <a:tr h="299502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US" sz="1700" b="1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Comparing Performance of Montana's BNR Facilities and</a:t>
                      </a:r>
                    </a:p>
                  </a:txBody>
                  <a:tcPr marL="8903" marR="8903" marT="89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700" b="1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3" marR="8903" marT="89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7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3" marR="8903" marT="89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700" b="1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3" marR="8903" marT="89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7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3" marR="8903" marT="89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85821787"/>
                  </a:ext>
                </a:extLst>
              </a:tr>
              <a:tr h="299502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US" sz="1700" b="1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Optimized Conventional Wastewater Treatment Plants</a:t>
                      </a:r>
                    </a:p>
                  </a:txBody>
                  <a:tcPr marL="8903" marR="8903" marT="89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700" b="1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3" marR="8903" marT="89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7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3" marR="8903" marT="89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700" b="1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3" marR="8903" marT="89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7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3" marR="8903" marT="89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2186119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l" fontAlgn="ctr"/>
                      <a:endParaRPr lang="en-US" sz="17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3" marR="8903" marT="89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7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3" marR="8903" marT="89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7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3" marR="8903" marT="89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700" b="1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3" marR="8903" marT="89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7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3" marR="8903" marT="89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7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3" marR="8903" marT="89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7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3" marR="8903" marT="89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700" b="1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3" marR="8903" marT="89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7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3" marR="8903" marT="89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700" b="1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3" marR="8903" marT="89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7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3" marR="8903" marT="89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9686830"/>
                  </a:ext>
                </a:extLst>
              </a:tr>
              <a:tr h="29950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700" b="1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Advanced (BNR) WWTFs</a:t>
                      </a:r>
                    </a:p>
                  </a:txBody>
                  <a:tcPr marL="80128" marR="8903" marT="89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1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8903" marR="8903" marT="890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1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8903" marR="8903" marT="8903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700" b="1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3" marR="8903" marT="89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700" b="1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Conventional WWTFs</a:t>
                      </a:r>
                    </a:p>
                  </a:txBody>
                  <a:tcPr marL="80128" marR="8903" marT="89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8903" marR="8903" marT="890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8903" marR="8903" marT="890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8903" marR="8903" marT="8903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24685281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l" fontAlgn="ctr"/>
                      <a:endParaRPr lang="en-US" sz="17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3" marR="8903" marT="890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7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3" marR="8903" marT="890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7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3" marR="8903" marT="890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700" b="1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3" marR="8903" marT="890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7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3" marR="8903" marT="890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7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3" marR="8903" marT="89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7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3" marR="8903" marT="890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700" b="1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3" marR="8903" marT="890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7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3" marR="8903" marT="890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700" b="1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3" marR="8903" marT="890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700" b="0" i="0" u="none" strike="noStrike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3" marR="8903" marT="890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59067087"/>
                  </a:ext>
                </a:extLst>
              </a:tr>
              <a:tr h="299502">
                <a:tc>
                  <a:txBody>
                    <a:bodyPr/>
                    <a:lstStyle/>
                    <a:p>
                      <a:pPr algn="l" fontAlgn="ctr"/>
                      <a:endParaRPr lang="en-US" sz="17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3" marR="8903" marT="8903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total-N</a:t>
                      </a:r>
                    </a:p>
                  </a:txBody>
                  <a:tcPr marL="8903" marR="8903" marT="89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total-P</a:t>
                      </a:r>
                    </a:p>
                  </a:txBody>
                  <a:tcPr marL="8903" marR="8903" marT="89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7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3" marR="8903" marT="89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7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3" marR="8903" marT="8903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total-N</a:t>
                      </a:r>
                    </a:p>
                  </a:txBody>
                  <a:tcPr marL="8903" marR="8903" marT="89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total-P</a:t>
                      </a:r>
                    </a:p>
                  </a:txBody>
                  <a:tcPr marL="8903" marR="8903" marT="89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023258"/>
                  </a:ext>
                </a:extLst>
              </a:tr>
              <a:tr h="2995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Bozeman, MT</a:t>
                      </a:r>
                    </a:p>
                  </a:txBody>
                  <a:tcPr marL="80128" marR="8903" marT="89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b="1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 marL="8903" marR="80128" marT="89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mg/L</a:t>
                      </a:r>
                    </a:p>
                  </a:txBody>
                  <a:tcPr marL="8903" marR="8903" marT="8903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b="1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0.3</a:t>
                      </a:r>
                    </a:p>
                  </a:txBody>
                  <a:tcPr marL="8903" marR="80128" marT="89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mg/L</a:t>
                      </a:r>
                    </a:p>
                  </a:txBody>
                  <a:tcPr marL="8903" marR="8903" marT="8903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7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3" marR="8903" marT="89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Chinook, MT</a:t>
                      </a:r>
                    </a:p>
                  </a:txBody>
                  <a:tcPr marL="80128" marR="8903" marT="89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b="1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8903" marR="80128" marT="89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mg/L</a:t>
                      </a:r>
                    </a:p>
                  </a:txBody>
                  <a:tcPr marL="8903" marR="8903" marT="8903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b="1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1.2</a:t>
                      </a:r>
                    </a:p>
                  </a:txBody>
                  <a:tcPr marL="8903" marR="80128" marT="89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mg/L</a:t>
                      </a:r>
                    </a:p>
                  </a:txBody>
                  <a:tcPr marL="8903" marR="8903" marT="8903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13719893"/>
                  </a:ext>
                </a:extLst>
              </a:tr>
              <a:tr h="2995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Missoula, MT</a:t>
                      </a:r>
                    </a:p>
                  </a:txBody>
                  <a:tcPr marL="80128" marR="8903" marT="89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b="1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9</a:t>
                      </a:r>
                    </a:p>
                  </a:txBody>
                  <a:tcPr marL="8903" marR="80128" marT="89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mg/L</a:t>
                      </a:r>
                    </a:p>
                  </a:txBody>
                  <a:tcPr marL="8903" marR="8903" marT="8903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b="1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0.2</a:t>
                      </a:r>
                    </a:p>
                  </a:txBody>
                  <a:tcPr marL="8903" marR="80128" marT="89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mg/L</a:t>
                      </a:r>
                    </a:p>
                  </a:txBody>
                  <a:tcPr marL="8903" marR="8903" marT="8903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7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3" marR="8903" marT="89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Conrad, MT</a:t>
                      </a:r>
                    </a:p>
                  </a:txBody>
                  <a:tcPr marL="80128" marR="8903" marT="89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b="1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7</a:t>
                      </a:r>
                    </a:p>
                  </a:txBody>
                  <a:tcPr marL="8903" marR="80128" marT="89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mg/L</a:t>
                      </a:r>
                    </a:p>
                  </a:txBody>
                  <a:tcPr marL="8903" marR="8903" marT="8903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b="1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0.1</a:t>
                      </a:r>
                    </a:p>
                  </a:txBody>
                  <a:tcPr marL="8903" marR="80128" marT="89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mg/L</a:t>
                      </a:r>
                    </a:p>
                  </a:txBody>
                  <a:tcPr marL="8903" marR="8903" marT="8903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99853216"/>
                  </a:ext>
                </a:extLst>
              </a:tr>
              <a:tr h="2995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Kalispell, MT</a:t>
                      </a:r>
                    </a:p>
                  </a:txBody>
                  <a:tcPr marL="80128" marR="8903" marT="89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b="1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 marL="8903" marR="80128" marT="89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mg/L</a:t>
                      </a:r>
                    </a:p>
                  </a:txBody>
                  <a:tcPr marL="8903" marR="8903" marT="8903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b="1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0.2</a:t>
                      </a:r>
                    </a:p>
                  </a:txBody>
                  <a:tcPr marL="8903" marR="80128" marT="89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mg/L</a:t>
                      </a:r>
                    </a:p>
                  </a:txBody>
                  <a:tcPr marL="8903" marR="8903" marT="8903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7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3" marR="8903" marT="89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Hardin, MT</a:t>
                      </a:r>
                    </a:p>
                  </a:txBody>
                  <a:tcPr marL="80128" marR="8903" marT="89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b="1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 marL="8903" marR="80128" marT="89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mg/L</a:t>
                      </a:r>
                    </a:p>
                  </a:txBody>
                  <a:tcPr marL="8903" marR="8903" marT="8903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b="1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2.4</a:t>
                      </a:r>
                    </a:p>
                  </a:txBody>
                  <a:tcPr marL="8903" marR="80128" marT="89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mg/L</a:t>
                      </a:r>
                    </a:p>
                  </a:txBody>
                  <a:tcPr marL="8903" marR="8903" marT="8903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63457186"/>
                  </a:ext>
                </a:extLst>
              </a:tr>
              <a:tr h="29950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Lewistown, MT</a:t>
                      </a:r>
                    </a:p>
                  </a:txBody>
                  <a:tcPr marL="80128" marR="8903" marT="89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b="1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8903" marR="80128" marT="89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mg/L</a:t>
                      </a:r>
                    </a:p>
                  </a:txBody>
                  <a:tcPr marL="8903" marR="8903" marT="8903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b="1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1.0</a:t>
                      </a:r>
                    </a:p>
                  </a:txBody>
                  <a:tcPr marL="8903" marR="80128" marT="89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mg/L</a:t>
                      </a:r>
                    </a:p>
                  </a:txBody>
                  <a:tcPr marL="8903" marR="8903" marT="8903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7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3" marR="8903" marT="89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Hamilton, MT</a:t>
                      </a:r>
                    </a:p>
                  </a:txBody>
                  <a:tcPr marL="80128" marR="8903" marT="89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b="1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8903" marR="80128" marT="89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mg/L</a:t>
                      </a:r>
                    </a:p>
                  </a:txBody>
                  <a:tcPr marL="8903" marR="8903" marT="8903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700" b="1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4.0</a:t>
                      </a:r>
                    </a:p>
                  </a:txBody>
                  <a:tcPr marL="8903" marR="80128" marT="89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mg/L</a:t>
                      </a:r>
                    </a:p>
                  </a:txBody>
                  <a:tcPr marL="8903" marR="8903" marT="8903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64244493"/>
                  </a:ext>
                </a:extLst>
              </a:tr>
              <a:tr h="350784">
                <a:tc>
                  <a:txBody>
                    <a:bodyPr/>
                    <a:lstStyle/>
                    <a:p>
                      <a:pPr algn="l" fontAlgn="ctr"/>
                      <a:endParaRPr lang="en-US" sz="17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3" marR="8903" marT="890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7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3" marR="8903" marT="890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7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3" marR="8903" marT="890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700" b="1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3" marR="8903" marT="890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7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3" marR="8903" marT="890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7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3" marR="8903" marT="890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7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3" marR="8903" marT="890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700" b="1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3" marR="8903" marT="890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7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3" marR="8903" marT="890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700" b="1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3" marR="8903" marT="890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7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3" marR="8903" marT="890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25819281"/>
                  </a:ext>
                </a:extLst>
              </a:tr>
              <a:tr h="29950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700" b="1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Combined Cost: $70 million</a:t>
                      </a:r>
                    </a:p>
                  </a:txBody>
                  <a:tcPr marL="80128" marR="8903" marT="89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1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8903" marR="8903" marT="890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8903" marR="8903" marT="8903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700" b="0" i="0" u="none" strike="noStrike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03" marR="8903" marT="89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700" b="1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Combined Cost: $20,000</a:t>
                      </a:r>
                    </a:p>
                  </a:txBody>
                  <a:tcPr marL="80128" marR="8903" marT="890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1" i="0" u="none" strike="noStrike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8903" marR="8903" marT="890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8903" marR="8903" marT="8903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8197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5140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1333500" y="485775"/>
            <a:ext cx="6629400" cy="1447800"/>
          </a:xfrm>
        </p:spPr>
        <p:txBody>
          <a:bodyPr/>
          <a:lstStyle/>
          <a:p>
            <a:pPr algn="l" eaLnBrk="1" hangingPunct="1"/>
            <a:r>
              <a:rPr lang="en-US" sz="2400" b="1" i="1" dirty="0">
                <a:cs typeface="Estrangelo Edessa" pitchFamily="66" charset="0"/>
              </a:rPr>
              <a:t>Nitrogen Removal without Facility Upgrades</a:t>
            </a:r>
          </a:p>
        </p:txBody>
      </p:sp>
      <p:sp>
        <p:nvSpPr>
          <p:cNvPr id="15369" name="Subtitle 2"/>
          <p:cNvSpPr txBox="1">
            <a:spLocks/>
          </p:cNvSpPr>
          <p:nvPr/>
        </p:nvSpPr>
        <p:spPr bwMode="auto">
          <a:xfrm>
            <a:off x="4495800" y="1209675"/>
            <a:ext cx="6019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900"/>
              </a:spcAft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			 </a:t>
            </a:r>
            <a:r>
              <a:rPr lang="en-US" u="sng" dirty="0">
                <a:latin typeface="Cambria" pitchFamily="18" charset="0"/>
                <a:cs typeface="Estrangelo Edessa" pitchFamily="66" charset="0"/>
              </a:rPr>
              <a:t>t-N Before</a:t>
            </a:r>
            <a:r>
              <a:rPr lang="en-US" dirty="0">
                <a:latin typeface="Cambria" pitchFamily="18" charset="0"/>
                <a:cs typeface="Estrangelo Edessa" pitchFamily="66" charset="0"/>
              </a:rPr>
              <a:t>	 </a:t>
            </a:r>
            <a:r>
              <a:rPr lang="en-US" u="sng" dirty="0">
                <a:latin typeface="Cambria" pitchFamily="18" charset="0"/>
                <a:cs typeface="Estrangelo Edessa" pitchFamily="66" charset="0"/>
              </a:rPr>
              <a:t>t-N After</a:t>
            </a:r>
          </a:p>
          <a:p>
            <a:pPr fontAlgn="base">
              <a:spcBef>
                <a:spcPct val="0"/>
              </a:spcBef>
              <a:spcAft>
                <a:spcPts val="900"/>
              </a:spcAft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Suffield, CT		           7		           2</a:t>
            </a:r>
          </a:p>
          <a:p>
            <a:pPr fontAlgn="base">
              <a:spcBef>
                <a:spcPct val="0"/>
              </a:spcBef>
              <a:spcAft>
                <a:spcPts val="900"/>
              </a:spcAft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Chinook, MT		        26		           3</a:t>
            </a:r>
          </a:p>
          <a:p>
            <a:pPr fontAlgn="base">
              <a:spcBef>
                <a:spcPct val="0"/>
              </a:spcBef>
              <a:spcAft>
                <a:spcPts val="900"/>
              </a:spcAft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Hardin, MT		        18		           4</a:t>
            </a:r>
          </a:p>
          <a:p>
            <a:pPr fontAlgn="base">
              <a:spcBef>
                <a:spcPct val="0"/>
              </a:spcBef>
              <a:spcAft>
                <a:spcPts val="900"/>
              </a:spcAft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Conrad, MT		        35		           5</a:t>
            </a:r>
          </a:p>
          <a:p>
            <a:pPr fontAlgn="base">
              <a:spcBef>
                <a:spcPct val="0"/>
              </a:spcBef>
              <a:spcAft>
                <a:spcPts val="900"/>
              </a:spcAft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Montague, MA		        30		           5</a:t>
            </a:r>
          </a:p>
          <a:p>
            <a:pPr fontAlgn="base">
              <a:spcBef>
                <a:spcPct val="0"/>
              </a:spcBef>
              <a:spcAft>
                <a:spcPts val="900"/>
              </a:spcAft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Cookeville, TN	    	        25		           5</a:t>
            </a:r>
          </a:p>
          <a:p>
            <a:pPr fontAlgn="base">
              <a:spcBef>
                <a:spcPct val="0"/>
              </a:spcBef>
              <a:spcAft>
                <a:spcPts val="900"/>
              </a:spcAft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Upton, MA		        22		           6 </a:t>
            </a:r>
          </a:p>
          <a:p>
            <a:pPr fontAlgn="base">
              <a:spcBef>
                <a:spcPct val="0"/>
              </a:spcBef>
              <a:spcAft>
                <a:spcPts val="900"/>
              </a:spcAft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Plainfield, CT		        25		         10</a:t>
            </a:r>
          </a:p>
          <a:p>
            <a:pPr fontAlgn="base">
              <a:spcBef>
                <a:spcPct val="0"/>
              </a:spcBef>
              <a:spcAft>
                <a:spcPts val="900"/>
              </a:spcAft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Colchester-East Hampton, CT      24		         12</a:t>
            </a:r>
          </a:p>
          <a:p>
            <a:pPr fontAlgn="base">
              <a:spcBef>
                <a:spcPct val="0"/>
              </a:spcBef>
              <a:spcAft>
                <a:spcPts val="900"/>
              </a:spcAft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Big Sky, MT		        25		         14</a:t>
            </a:r>
          </a:p>
          <a:p>
            <a:pPr fontAlgn="base">
              <a:spcBef>
                <a:spcPct val="0"/>
              </a:spcBef>
              <a:spcAft>
                <a:spcPts val="900"/>
              </a:spcAft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Libby, MT		        32		         21</a:t>
            </a:r>
          </a:p>
          <a:p>
            <a:pPr fontAlgn="base">
              <a:spcBef>
                <a:spcPct val="0"/>
              </a:spcBef>
              <a:spcAft>
                <a:spcPts val="900"/>
              </a:spcAft>
            </a:pPr>
            <a:endParaRPr lang="en-US" dirty="0">
              <a:solidFill>
                <a:prstClr val="white"/>
              </a:solidFill>
              <a:latin typeface="Cambria" pitchFamily="18" charset="0"/>
              <a:cs typeface="Estrangelo Edessa" pitchFamily="66" charset="0"/>
            </a:endParaRPr>
          </a:p>
          <a:p>
            <a:pPr fontAlgn="base">
              <a:spcBef>
                <a:spcPct val="0"/>
              </a:spcBef>
              <a:spcAft>
                <a:spcPts val="900"/>
              </a:spcAft>
            </a:pPr>
            <a:endParaRPr lang="en-US" dirty="0">
              <a:solidFill>
                <a:prstClr val="white"/>
              </a:solidFill>
              <a:latin typeface="Cambria" pitchFamily="18" charset="0"/>
              <a:cs typeface="Estrangelo Edessa" pitchFamily="66" charset="0"/>
            </a:endParaRPr>
          </a:p>
        </p:txBody>
      </p:sp>
      <p:pic>
        <p:nvPicPr>
          <p:cNvPr id="2050" name="Picture 2" descr="https://encrypted-tbn3.gstatic.com/images?q=tbn:ANd9GcS2zkDAh4-JxRAxKIxYUCfqgJE-m50avvBG-U4RGVWP1Dauws1Qt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1"/>
            <a:ext cx="17526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527388"/>
      </p:ext>
    </p:extLst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>
          <a:xfrm>
            <a:off x="1425510" y="628650"/>
            <a:ext cx="6400800" cy="1143000"/>
          </a:xfrm>
        </p:spPr>
        <p:txBody>
          <a:bodyPr/>
          <a:lstStyle/>
          <a:p>
            <a:pPr algn="l" eaLnBrk="1" hangingPunct="1"/>
            <a:r>
              <a:rPr lang="en-US" sz="2400" b="1" i="1" dirty="0">
                <a:cs typeface="Estrangelo Edessa" pitchFamily="66" charset="0"/>
              </a:rPr>
              <a:t>Phosphorus Removal without Facility Upgrades</a:t>
            </a:r>
          </a:p>
        </p:txBody>
      </p:sp>
      <p:pic>
        <p:nvPicPr>
          <p:cNvPr id="2050" name="Picture 2" descr="http://1.bp.blogspot.com/_DiO0m7pXyjA/S1WHsGaBr3I/AAAAAAAADII/gWjRVhrJc84/s200/march-jeky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648200"/>
            <a:ext cx="238449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 bwMode="auto">
          <a:xfrm>
            <a:off x="2743200" y="1447800"/>
            <a:ext cx="6019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900"/>
              </a:spcAft>
            </a:pPr>
            <a:r>
              <a:rPr lang="en-US" dirty="0">
                <a:latin typeface="Cambria" panose="02040503050406030204" pitchFamily="18" charset="0"/>
                <a:cs typeface="Estrangelo Edessa" pitchFamily="66" charset="0"/>
              </a:rPr>
              <a:t>			 </a:t>
            </a:r>
            <a:r>
              <a:rPr lang="en-US" u="sng" dirty="0">
                <a:latin typeface="Cambria" pitchFamily="18" charset="0"/>
                <a:cs typeface="Estrangelo Edessa" pitchFamily="66" charset="0"/>
              </a:rPr>
              <a:t>t-P Before</a:t>
            </a:r>
            <a:r>
              <a:rPr lang="en-US" dirty="0">
                <a:latin typeface="Cambria" pitchFamily="18" charset="0"/>
                <a:cs typeface="Estrangelo Edessa" pitchFamily="66" charset="0"/>
              </a:rPr>
              <a:t>	  </a:t>
            </a:r>
            <a:r>
              <a:rPr lang="en-US" u="sng" dirty="0">
                <a:latin typeface="Cambria" pitchFamily="18" charset="0"/>
                <a:cs typeface="Estrangelo Edessa" pitchFamily="66" charset="0"/>
              </a:rPr>
              <a:t>t-P After</a:t>
            </a:r>
          </a:p>
          <a:p>
            <a:pPr>
              <a:spcAft>
                <a:spcPts val="900"/>
              </a:spcAft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Conrad, MT		        2.1		        0.2</a:t>
            </a:r>
          </a:p>
          <a:p>
            <a:pPr>
              <a:spcAft>
                <a:spcPts val="900"/>
              </a:spcAft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Chinook, MT		        2.8		        0.3</a:t>
            </a:r>
          </a:p>
          <a:p>
            <a:pPr>
              <a:spcAft>
                <a:spcPts val="900"/>
              </a:spcAft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Westfield, MA		        1.0		        0.5*</a:t>
            </a:r>
          </a:p>
          <a:p>
            <a:pPr>
              <a:spcAft>
                <a:spcPts val="900"/>
              </a:spcAft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Palmer, MA		        0.65		        0.65*</a:t>
            </a:r>
          </a:p>
          <a:p>
            <a:pPr>
              <a:spcAft>
                <a:spcPts val="900"/>
              </a:spcAft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Cookeville, TN	    	        3		        0.8</a:t>
            </a:r>
          </a:p>
          <a:p>
            <a:pPr>
              <a:spcAft>
                <a:spcPts val="900"/>
              </a:spcAft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Montague, MA		        3		        0.9</a:t>
            </a:r>
          </a:p>
          <a:p>
            <a:pPr>
              <a:spcAft>
                <a:spcPts val="900"/>
              </a:spcAft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Athens, TN		        3		        1.8*</a:t>
            </a:r>
          </a:p>
          <a:p>
            <a:pPr>
              <a:spcAft>
                <a:spcPts val="900"/>
              </a:spcAft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	</a:t>
            </a:r>
          </a:p>
          <a:p>
            <a:pPr>
              <a:spcAft>
                <a:spcPts val="900"/>
              </a:spcAft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*chemical reduction of 50% or more 	</a:t>
            </a:r>
          </a:p>
          <a:p>
            <a:pPr>
              <a:buFont typeface="Arial" pitchFamily="34" charset="0"/>
              <a:buNone/>
            </a:pPr>
            <a:endParaRPr lang="en-US" dirty="0">
              <a:solidFill>
                <a:schemeClr val="bg1"/>
              </a:solidFill>
              <a:latin typeface="Cambria" pitchFamily="18" charset="0"/>
              <a:cs typeface="Estrangelo Edess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85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87E72C-07E1-42E6-86BF-0DAEEA5CC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D9091C-6FF8-4B5C-BCA8-0E1138499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9120CC74-4501-4CE6-9C5B-D4A5F711B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3467" y="1547877"/>
            <a:ext cx="10905066" cy="3762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44761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108FE9-419F-4BAF-AC18-697EB86DC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7162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Wastewater treatment for Beginning Operators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D306D8-40CF-4CB4-A9A4-2F5472CD6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chemeClr val="tx1"/>
                </a:solidFill>
              </a:rPr>
              <a:t>Grow bacteria that feed on soluble pollutants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6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chemeClr val="tx1"/>
                </a:solidFill>
              </a:rPr>
              <a:t>Settle out the bacteria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6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chemeClr val="tx1"/>
                </a:solidFill>
              </a:rPr>
              <a:t>Send clean water into the stream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46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108FE9-419F-4BAF-AC18-697EB86DC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7162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Wastewater treatment for </a:t>
            </a:r>
            <a:r>
              <a:rPr lang="en-US" b="1" dirty="0"/>
              <a:t>Advanced</a:t>
            </a:r>
            <a:r>
              <a:rPr lang="en-US" dirty="0"/>
              <a:t> Operators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D306D8-40CF-4CB4-A9A4-2F5472CD6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64362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chemeClr val="tx1"/>
                </a:solidFill>
              </a:rPr>
              <a:t>Grow bacteria that feed on soluble pollutants </a:t>
            </a:r>
            <a:r>
              <a:rPr lang="en-US" sz="2600" b="1" i="1" dirty="0"/>
              <a:t>by maintaining optimal living conditions for the bacteria that treat wastewater</a:t>
            </a:r>
          </a:p>
          <a:p>
            <a:pPr marL="914400" lvl="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900" b="1" i="1" dirty="0"/>
              <a:t>BOD</a:t>
            </a:r>
          </a:p>
          <a:p>
            <a:pPr marL="914400" lvl="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900" b="1" i="1" dirty="0"/>
              <a:t>Nitrogen</a:t>
            </a:r>
          </a:p>
          <a:p>
            <a:pPr marL="914400" lvl="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900" b="1" i="1" dirty="0"/>
              <a:t>Phosphorus </a:t>
            </a:r>
          </a:p>
          <a:p>
            <a:pPr marL="914400" lvl="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900" b="1" i="1" dirty="0"/>
              <a:t>Alkalinity / pH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013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108FE9-419F-4BAF-AC18-697EB86DC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7162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Wastewater treatment for </a:t>
            </a:r>
            <a:r>
              <a:rPr lang="en-US" b="1" dirty="0"/>
              <a:t>Advanced</a:t>
            </a:r>
            <a:r>
              <a:rPr lang="en-US" dirty="0"/>
              <a:t> Operators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D306D8-40CF-4CB4-A9A4-2F5472CD6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64362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chemeClr val="tx1"/>
                </a:solidFill>
              </a:rPr>
              <a:t>Grow bacteria that feed on soluble pollutants </a:t>
            </a:r>
            <a:r>
              <a:rPr lang="en-US" sz="2600" b="1" i="1" dirty="0"/>
              <a:t>by maintaining optimal living conditions for the bacteria that treat wastewater</a:t>
            </a:r>
          </a:p>
          <a:p>
            <a:pPr marL="914400" lvl="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900" b="1" i="1" dirty="0"/>
              <a:t>BOD</a:t>
            </a:r>
          </a:p>
          <a:p>
            <a:pPr marL="914400" lvl="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900" b="1" i="1" dirty="0"/>
              <a:t>Nitrogen</a:t>
            </a:r>
          </a:p>
          <a:p>
            <a:pPr marL="914400" lvl="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900" b="1" i="1" dirty="0"/>
              <a:t>Phosphorus</a:t>
            </a:r>
          </a:p>
          <a:p>
            <a:pPr marL="914400" lvl="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900" b="1" i="1" dirty="0"/>
              <a:t>Alkalinity / pH 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600" dirty="0">
                <a:solidFill>
                  <a:schemeClr val="tx1"/>
                </a:solidFill>
              </a:rPr>
              <a:t>Settle out the bacteria </a:t>
            </a:r>
            <a:r>
              <a:rPr lang="en-US" sz="2600" b="1" i="1" dirty="0"/>
              <a:t>by managing clarifiers and excellent process control</a:t>
            </a:r>
            <a:endParaRPr lang="en-US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68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272" y="160339"/>
            <a:ext cx="7498348" cy="1143000"/>
          </a:xfrm>
        </p:spPr>
        <p:txBody>
          <a:bodyPr/>
          <a:lstStyle/>
          <a:p>
            <a:pPr algn="l"/>
            <a:r>
              <a:rPr lang="en-US" dirty="0"/>
              <a:t>Nutrient Removal Overview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8924A1C3-A8B8-4CD5-99E0-71A7F8117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1272" y="1303339"/>
            <a:ext cx="10381129" cy="4708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What are Nutrients?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Nitrogen</a:t>
            </a:r>
            <a:endParaRPr lang="en-US" sz="20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Phosphorus </a:t>
            </a:r>
          </a:p>
        </p:txBody>
      </p:sp>
    </p:spTree>
    <p:extLst>
      <p:ext uri="{BB962C8B-B14F-4D97-AF65-F5344CB8AC3E}">
        <p14:creationId xmlns:p14="http://schemas.microsoft.com/office/powerpoint/2010/main" val="172000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108FE9-419F-4BAF-AC18-697EB86DC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7162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Wastewater treatment for </a:t>
            </a:r>
            <a:r>
              <a:rPr lang="en-US" b="1" dirty="0"/>
              <a:t>Advanced</a:t>
            </a:r>
            <a:r>
              <a:rPr lang="en-US" dirty="0"/>
              <a:t> Operators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D306D8-40CF-4CB4-A9A4-2F5472CD6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64362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chemeClr val="tx1"/>
                </a:solidFill>
              </a:rPr>
              <a:t>Grow bacteria that feed on soluble pollutants </a:t>
            </a:r>
            <a:r>
              <a:rPr lang="en-US" sz="2600" b="1" i="1" dirty="0"/>
              <a:t>by maintaining optimal living conditions for the bacteria that treat wastewater</a:t>
            </a:r>
          </a:p>
          <a:p>
            <a:pPr marL="914400" lvl="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900" b="1" i="1" dirty="0"/>
              <a:t>BOD</a:t>
            </a:r>
          </a:p>
          <a:p>
            <a:pPr marL="914400" lvl="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900" b="1" i="1" dirty="0"/>
              <a:t>Nitrogen</a:t>
            </a:r>
          </a:p>
          <a:p>
            <a:pPr marL="914400" lvl="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900" b="1" i="1" dirty="0"/>
              <a:t>Phosphorus</a:t>
            </a:r>
          </a:p>
          <a:p>
            <a:pPr marL="914400" lvl="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900" b="1" i="1" dirty="0"/>
              <a:t>Alkalinity / pH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600" dirty="0">
                <a:solidFill>
                  <a:schemeClr val="tx1"/>
                </a:solidFill>
              </a:rPr>
              <a:t>Settle out the bacteria </a:t>
            </a:r>
            <a:r>
              <a:rPr lang="en-US" sz="2600" b="1" i="1" dirty="0"/>
              <a:t>by managing clarifiers and excellent process control</a:t>
            </a:r>
            <a:endParaRPr lang="en-US" sz="26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600" dirty="0">
                <a:solidFill>
                  <a:schemeClr val="tx1"/>
                </a:solidFill>
              </a:rPr>
              <a:t>Send </a:t>
            </a:r>
            <a:r>
              <a:rPr lang="en-US" sz="2600" b="1" i="1" dirty="0">
                <a:solidFill>
                  <a:schemeClr val="tx1"/>
                </a:solidFill>
              </a:rPr>
              <a:t>cleaner</a:t>
            </a:r>
            <a:r>
              <a:rPr lang="en-US" sz="2600" dirty="0">
                <a:solidFill>
                  <a:schemeClr val="tx1"/>
                </a:solidFill>
              </a:rPr>
              <a:t> water into the stream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6859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108FE9-419F-4BAF-AC18-697EB86DC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7162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Wastewater treatment for </a:t>
            </a:r>
            <a:r>
              <a:rPr lang="en-US" b="1" dirty="0"/>
              <a:t>Advanced</a:t>
            </a:r>
            <a:r>
              <a:rPr lang="en-US" dirty="0"/>
              <a:t> Operators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D306D8-40CF-4CB4-A9A4-2F5472CD6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64362" cy="435133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Grow bacteria that feed on soluble pollutants </a:t>
            </a:r>
            <a:r>
              <a:rPr lang="en-US" b="1" i="1" dirty="0"/>
              <a:t>by maintaining optimal living conditions for the bacteria that treat wastewater</a:t>
            </a:r>
          </a:p>
          <a:p>
            <a:pPr marL="914400" lvl="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i="1" dirty="0"/>
              <a:t>BOD</a:t>
            </a:r>
          </a:p>
          <a:p>
            <a:pPr marL="914400" lvl="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i="1" dirty="0"/>
              <a:t>Nitrogen</a:t>
            </a:r>
          </a:p>
          <a:p>
            <a:pPr marL="914400" lvl="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i="1" dirty="0"/>
              <a:t>Phosphorus</a:t>
            </a:r>
          </a:p>
          <a:p>
            <a:pPr marL="914400" lvl="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i="1" dirty="0"/>
              <a:t>Alkalinity / pH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Settle out the bacteria </a:t>
            </a:r>
            <a:r>
              <a:rPr lang="en-US" b="1" i="1" dirty="0"/>
              <a:t>by managing clarifiers and excellent process control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Send </a:t>
            </a:r>
            <a:r>
              <a:rPr lang="en-US" b="1" i="1" dirty="0">
                <a:solidFill>
                  <a:schemeClr val="tx1"/>
                </a:solidFill>
              </a:rPr>
              <a:t>cleaner</a:t>
            </a:r>
            <a:r>
              <a:rPr lang="en-US" dirty="0">
                <a:solidFill>
                  <a:schemeClr val="tx1"/>
                </a:solidFill>
              </a:rPr>
              <a:t> water into the stream 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b="1" i="1" dirty="0"/>
              <a:t>Create the right conditions to maximize the controlled release of nitrogen gas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3552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ubtitle 2"/>
          <p:cNvSpPr>
            <a:spLocks noGrp="1"/>
          </p:cNvSpPr>
          <p:nvPr>
            <p:ph type="subTitle" idx="1"/>
          </p:nvPr>
        </p:nvSpPr>
        <p:spPr>
          <a:xfrm>
            <a:off x="565015" y="743356"/>
            <a:ext cx="10466962" cy="804153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en-US" sz="2600" b="1" i="1" dirty="0">
                <a:cs typeface="Estrangelo Edessa" pitchFamily="66" charset="0"/>
              </a:rPr>
              <a:t>Step 1: Convert Ammonia (NH</a:t>
            </a:r>
            <a:r>
              <a:rPr lang="en-US" sz="2600" b="1" i="1" baseline="-25000" dirty="0">
                <a:cs typeface="Estrangelo Edessa" pitchFamily="66" charset="0"/>
              </a:rPr>
              <a:t>4</a:t>
            </a:r>
            <a:r>
              <a:rPr lang="en-US" sz="2600" b="1" i="1" dirty="0">
                <a:cs typeface="Estrangelo Edessa" pitchFamily="66" charset="0"/>
              </a:rPr>
              <a:t>) to Nitrate (NO</a:t>
            </a:r>
            <a:r>
              <a:rPr lang="en-US" sz="2600" b="1" i="1" baseline="-25000" dirty="0">
                <a:cs typeface="Estrangelo Edessa" pitchFamily="66" charset="0"/>
              </a:rPr>
              <a:t>3</a:t>
            </a:r>
            <a:r>
              <a:rPr lang="en-US" sz="2600" b="1" i="1" dirty="0">
                <a:cs typeface="Estrangelo Edessa" pitchFamily="66" charset="0"/>
              </a:rPr>
              <a:t>)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A12E1782-FFAE-4625-A38D-7C356C8D45F1}"/>
              </a:ext>
            </a:extLst>
          </p:cNvPr>
          <p:cNvSpPr txBox="1">
            <a:spLocks/>
          </p:cNvSpPr>
          <p:nvPr/>
        </p:nvSpPr>
        <p:spPr bwMode="auto">
          <a:xfrm>
            <a:off x="4394065" y="3429000"/>
            <a:ext cx="7626485" cy="804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600" b="1" i="1" dirty="0">
                <a:solidFill>
                  <a:schemeClr val="tx1"/>
                </a:solidFill>
                <a:cs typeface="Estrangelo Edessa" pitchFamily="66" charset="0"/>
              </a:rPr>
              <a:t>Step 2: Convert Nitrate (NO</a:t>
            </a:r>
            <a:r>
              <a:rPr lang="en-US" sz="2600" b="1" i="1" baseline="-25000" dirty="0">
                <a:solidFill>
                  <a:schemeClr val="tx1"/>
                </a:solidFill>
                <a:cs typeface="Estrangelo Edessa" pitchFamily="66" charset="0"/>
              </a:rPr>
              <a:t>3</a:t>
            </a:r>
            <a:r>
              <a:rPr lang="en-US" sz="2600" b="1" i="1" dirty="0">
                <a:solidFill>
                  <a:schemeClr val="tx1"/>
                </a:solidFill>
                <a:cs typeface="Estrangelo Edessa" pitchFamily="66" charset="0"/>
              </a:rPr>
              <a:t>) to Nitrogen Gas (N</a:t>
            </a:r>
            <a:r>
              <a:rPr lang="en-US" sz="2600" b="1" i="1" baseline="-25000" dirty="0">
                <a:solidFill>
                  <a:schemeClr val="tx1"/>
                </a:solidFill>
                <a:cs typeface="Estrangelo Edessa" pitchFamily="66" charset="0"/>
              </a:rPr>
              <a:t>2</a:t>
            </a:r>
            <a:r>
              <a:rPr lang="en-US" sz="2600" b="1" i="1" dirty="0">
                <a:solidFill>
                  <a:schemeClr val="tx1"/>
                </a:solidFill>
                <a:cs typeface="Estrangelo Edessa" pitchFamily="66" charset="0"/>
              </a:rPr>
              <a:t>)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4E47194D-DE66-4AF7-BB2A-EAB31056B5E3}"/>
              </a:ext>
            </a:extLst>
          </p:cNvPr>
          <p:cNvSpPr txBox="1">
            <a:spLocks/>
          </p:cNvSpPr>
          <p:nvPr/>
        </p:nvSpPr>
        <p:spPr bwMode="auto">
          <a:xfrm>
            <a:off x="565015" y="1479516"/>
            <a:ext cx="8001000" cy="139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5">
              <a:spcAft>
                <a:spcPts val="300"/>
              </a:spcAft>
              <a:defRPr/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Oxygen-rich </a:t>
            </a:r>
          </a:p>
          <a:p>
            <a:pPr marL="0" lvl="5">
              <a:spcAft>
                <a:spcPts val="300"/>
              </a:spcAft>
              <a:defRPr/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BOD-poor</a:t>
            </a:r>
          </a:p>
          <a:p>
            <a:pPr marL="0" lvl="5">
              <a:spcAft>
                <a:spcPts val="300"/>
              </a:spcAft>
              <a:defRPr/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pH of 6.5 or more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C8142C8A-F310-4B70-98B3-B36F410B5730}"/>
              </a:ext>
            </a:extLst>
          </p:cNvPr>
          <p:cNvSpPr txBox="1">
            <a:spLocks/>
          </p:cNvSpPr>
          <p:nvPr/>
        </p:nvSpPr>
        <p:spPr bwMode="auto">
          <a:xfrm>
            <a:off x="4394065" y="4132936"/>
            <a:ext cx="8001000" cy="124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5">
              <a:spcAft>
                <a:spcPts val="300"/>
              </a:spcAft>
              <a:defRPr/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Oxygen-poor </a:t>
            </a:r>
          </a:p>
          <a:p>
            <a:pPr marL="0" lvl="5">
              <a:spcAft>
                <a:spcPts val="300"/>
              </a:spcAft>
              <a:defRPr/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BOD-rich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64AB1AF-46D3-48E3-B938-404C75720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86" y="3455008"/>
            <a:ext cx="2701764" cy="269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859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 build="p"/>
      <p:bldP spid="4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ubtitle 2"/>
          <p:cNvSpPr>
            <a:spLocks noGrp="1"/>
          </p:cNvSpPr>
          <p:nvPr>
            <p:ph type="subTitle" idx="1"/>
          </p:nvPr>
        </p:nvSpPr>
        <p:spPr>
          <a:xfrm>
            <a:off x="809625" y="457200"/>
            <a:ext cx="5362575" cy="8382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en-US" sz="2400" b="1" i="1" dirty="0">
                <a:cs typeface="Estrangelo Edessa" pitchFamily="66" charset="0"/>
              </a:rPr>
              <a:t>Step 1. Prepare “dinner”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809625" y="988454"/>
            <a:ext cx="4314825" cy="98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fontAlgn="base">
              <a:spcAft>
                <a:spcPts val="600"/>
              </a:spcAft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BOD-rich</a:t>
            </a:r>
          </a:p>
          <a:p>
            <a:pPr marL="0" lvl="1" fontAlgn="base">
              <a:spcAft>
                <a:spcPts val="600"/>
              </a:spcAft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Zero oxygen: anaerobic / fermentation </a:t>
            </a:r>
          </a:p>
          <a:p>
            <a:pPr marL="1371600" lvl="1" fontAlgn="base">
              <a:spcBef>
                <a:spcPts val="1200"/>
              </a:spcBef>
              <a:spcAft>
                <a:spcPts val="600"/>
              </a:spcAft>
            </a:pPr>
            <a:endParaRPr lang="en-US" dirty="0">
              <a:solidFill>
                <a:prstClr val="white"/>
              </a:solidFill>
              <a:latin typeface="Cambria" pitchFamily="18" charset="0"/>
              <a:cs typeface="Estrangelo Edessa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442E5CE-B80D-4C8B-B66E-C5ADE3318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40" y="3364491"/>
            <a:ext cx="3044960" cy="3036309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3CF1067A-2FE9-4E5E-9481-19738D4EA934}"/>
              </a:ext>
            </a:extLst>
          </p:cNvPr>
          <p:cNvSpPr txBox="1">
            <a:spLocks/>
          </p:cNvSpPr>
          <p:nvPr/>
        </p:nvSpPr>
        <p:spPr bwMode="auto">
          <a:xfrm>
            <a:off x="4343400" y="2231011"/>
            <a:ext cx="497509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1" i="1" dirty="0">
                <a:solidFill>
                  <a:schemeClr val="tx1"/>
                </a:solidFill>
                <a:cs typeface="Estrangelo Edessa" pitchFamily="66" charset="0"/>
              </a:rPr>
              <a:t>Step 2. Take bio-P bugs to “dinner”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0BD12D7F-9CB2-49D0-B87B-9481BDBF479B}"/>
              </a:ext>
            </a:extLst>
          </p:cNvPr>
          <p:cNvSpPr txBox="1">
            <a:spLocks/>
          </p:cNvSpPr>
          <p:nvPr/>
        </p:nvSpPr>
        <p:spPr bwMode="auto">
          <a:xfrm>
            <a:off x="7578860" y="4463545"/>
            <a:ext cx="4114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400" b="1" i="1" dirty="0">
                <a:solidFill>
                  <a:schemeClr val="tx1"/>
                </a:solidFill>
                <a:cs typeface="Estrangelo Edessa" pitchFamily="66" charset="0"/>
              </a:rPr>
              <a:t>Step 3. Grow bio-P bugs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5DC6139E-14A3-4739-9CDF-D99DD39D18A5}"/>
              </a:ext>
            </a:extLst>
          </p:cNvPr>
          <p:cNvSpPr txBox="1">
            <a:spLocks/>
          </p:cNvSpPr>
          <p:nvPr/>
        </p:nvSpPr>
        <p:spPr bwMode="auto">
          <a:xfrm>
            <a:off x="4343400" y="2741858"/>
            <a:ext cx="7467600" cy="1629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fontAlgn="base">
              <a:spcAft>
                <a:spcPts val="600"/>
              </a:spcAft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Move food to bio-P bugs (PAOs) – or – move bio-P bugs to food</a:t>
            </a:r>
          </a:p>
          <a:p>
            <a:pPr marL="0" lvl="1" fontAlgn="base">
              <a:spcAft>
                <a:spcPts val="600"/>
              </a:spcAft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Zero oxygen: anaerobic / fermentation </a:t>
            </a:r>
          </a:p>
          <a:p>
            <a:pPr marL="365760" lvl="1" fontAlgn="base">
              <a:spcAft>
                <a:spcPts val="600"/>
              </a:spcAft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Same tank</a:t>
            </a:r>
          </a:p>
          <a:p>
            <a:pPr marL="365760" lvl="1" fontAlgn="base">
              <a:spcAft>
                <a:spcPts val="600"/>
              </a:spcAft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or, not</a:t>
            </a:r>
          </a:p>
          <a:p>
            <a:pPr marL="1371600" lvl="1" fontAlgn="base">
              <a:spcBef>
                <a:spcPts val="1200"/>
              </a:spcBef>
              <a:spcAft>
                <a:spcPts val="600"/>
              </a:spcAft>
            </a:pPr>
            <a:endParaRPr lang="en-US" dirty="0">
              <a:solidFill>
                <a:prstClr val="white"/>
              </a:solidFill>
              <a:latin typeface="Cambria" pitchFamily="18" charset="0"/>
              <a:cs typeface="Estrangelo Edessa" pitchFamily="66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514B6E39-F7F2-4B57-93C7-52C0DE6F9261}"/>
              </a:ext>
            </a:extLst>
          </p:cNvPr>
          <p:cNvSpPr txBox="1">
            <a:spLocks/>
          </p:cNvSpPr>
          <p:nvPr/>
        </p:nvSpPr>
        <p:spPr bwMode="auto">
          <a:xfrm>
            <a:off x="7578860" y="5074217"/>
            <a:ext cx="4438651" cy="3019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fontAlgn="base">
              <a:spcAft>
                <a:spcPts val="600"/>
              </a:spcAft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Oxygen-rich</a:t>
            </a:r>
          </a:p>
          <a:p>
            <a:pPr marL="0" lvl="1" fontAlgn="base">
              <a:spcAft>
                <a:spcPts val="600"/>
              </a:spcAft>
            </a:pPr>
            <a:r>
              <a:rPr lang="en-US" dirty="0">
                <a:latin typeface="Cambria" pitchFamily="18" charset="0"/>
                <a:cs typeface="Estrangelo Edessa" pitchFamily="66" charset="0"/>
              </a:rPr>
              <a:t>pH of at least 6.8</a:t>
            </a:r>
          </a:p>
          <a:p>
            <a:pPr marL="1371600" lvl="1" fontAlgn="base">
              <a:spcBef>
                <a:spcPts val="1200"/>
              </a:spcBef>
              <a:spcAft>
                <a:spcPts val="600"/>
              </a:spcAft>
            </a:pPr>
            <a:endParaRPr lang="en-US" dirty="0">
              <a:solidFill>
                <a:prstClr val="white"/>
              </a:solidFill>
              <a:latin typeface="Cambria" pitchFamily="18" charset="0"/>
              <a:cs typeface="Estrangelo Edess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7665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build="p"/>
      <p:bldP spid="7" grpId="0"/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FC28CF4E-C534-4F46-9EA1-1CC54CAEE9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4858" y="1100931"/>
            <a:ext cx="8287342" cy="364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176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DCC8C06-5B51-400A-90E6-DB243D5428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611" b="17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AC4AA98E-7C37-49AF-947D-C72AACA0AFE7}"/>
              </a:ext>
            </a:extLst>
          </p:cNvPr>
          <p:cNvSpPr txBox="1">
            <a:spLocks/>
          </p:cNvSpPr>
          <p:nvPr/>
        </p:nvSpPr>
        <p:spPr>
          <a:xfrm>
            <a:off x="-135801" y="5317240"/>
            <a:ext cx="11870602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Cookeville, Tennessee      Population: 33,500     15 MGD design flow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A7ADEBC-38A5-403A-A6EF-BDCD4568BB6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9013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3EB72E1-3F95-423F-A42F-1DAA25EDF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01" y="283191"/>
            <a:ext cx="11418798" cy="62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383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196D0ED-1044-455D-8F1D-F7D2812CC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01" y="283191"/>
            <a:ext cx="11418798" cy="62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779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66F0BF4-AB52-472E-9F4E-D77D11C82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01" y="283191"/>
            <a:ext cx="11418798" cy="62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798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7760C87-BDF2-445E-A0B6-CD3E71CAC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01" y="283191"/>
            <a:ext cx="11418798" cy="62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89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272" y="160339"/>
            <a:ext cx="7498348" cy="1143000"/>
          </a:xfrm>
        </p:spPr>
        <p:txBody>
          <a:bodyPr/>
          <a:lstStyle/>
          <a:p>
            <a:pPr algn="l"/>
            <a:r>
              <a:rPr lang="en-US" dirty="0"/>
              <a:t>Nutrient Removal Overview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8924A1C3-A8B8-4CD5-99E0-71A7F8117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1272" y="1303339"/>
            <a:ext cx="10381129" cy="4708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What are Nutrients?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Nitrogen</a:t>
            </a:r>
            <a:r>
              <a:rPr lang="en-US" sz="2000" dirty="0">
                <a:solidFill>
                  <a:schemeClr val="tx1"/>
                </a:solidFill>
              </a:rPr>
              <a:t> (total-Nitrogen, including organic-Nitrogen, Ammonia, Nitrite and Nitrate) 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Phosphorus</a:t>
            </a:r>
          </a:p>
        </p:txBody>
      </p:sp>
    </p:spTree>
    <p:extLst>
      <p:ext uri="{BB962C8B-B14F-4D97-AF65-F5344CB8AC3E}">
        <p14:creationId xmlns:p14="http://schemas.microsoft.com/office/powerpoint/2010/main" val="29158227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D3392EB-54E4-4797-91FF-B5E5E37705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9" b="25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E22E8F04-0D56-4524-8F41-EBD456214A45}"/>
              </a:ext>
            </a:extLst>
          </p:cNvPr>
          <p:cNvSpPr txBox="1">
            <a:spLocks/>
          </p:cNvSpPr>
          <p:nvPr/>
        </p:nvSpPr>
        <p:spPr>
          <a:xfrm>
            <a:off x="-208229" y="5317240"/>
            <a:ext cx="11943030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Palmer, Massachusetts     Population: 12,200     5.6 MGD design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A7ADEBC-38A5-403A-A6EF-BDCD4568BB6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4319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810DE09-810E-4DAF-B8AD-FFB0FA165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01" y="283191"/>
            <a:ext cx="11418798" cy="62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56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7F13FA6-DBFF-44AC-B6AC-BB9B7B1E4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01" y="283191"/>
            <a:ext cx="11418798" cy="62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902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40ED9FB-37C8-4A69-B837-59C569B06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01" y="283191"/>
            <a:ext cx="11418798" cy="62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719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BA7DBC2-0B80-4D6A-983E-74AB876C3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01" y="283191"/>
            <a:ext cx="11418798" cy="62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805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DBE2F25-85C7-471A-A8A3-7B2F5177DF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7" b="575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E360AB50-2BB5-4E79-89C6-C2A748F5FC34}"/>
              </a:ext>
            </a:extLst>
          </p:cNvPr>
          <p:cNvSpPr txBox="1">
            <a:spLocks/>
          </p:cNvSpPr>
          <p:nvPr/>
        </p:nvSpPr>
        <p:spPr>
          <a:xfrm>
            <a:off x="-344031" y="5317240"/>
            <a:ext cx="12078832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Conrad, Montana          Population: 2,500          0.5 MGD design flow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A7ADEBC-38A5-403A-A6EF-BDCD4568BB6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5891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99921D2-6320-46D7-92A0-FE839890B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01" y="283191"/>
            <a:ext cx="11418798" cy="62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086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44958B7-7A35-47FE-86FB-FF42882C9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01" y="283191"/>
            <a:ext cx="11418798" cy="62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407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21DC45B-790B-4872-B3A6-207868578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01" y="283191"/>
            <a:ext cx="11418798" cy="62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414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08A4DEA-6026-4041-83DD-7BA86FDD2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01" y="283191"/>
            <a:ext cx="11418798" cy="62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4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272" y="160339"/>
            <a:ext cx="7498348" cy="1143000"/>
          </a:xfrm>
        </p:spPr>
        <p:txBody>
          <a:bodyPr/>
          <a:lstStyle/>
          <a:p>
            <a:pPr algn="l"/>
            <a:r>
              <a:rPr lang="en-US" dirty="0"/>
              <a:t>Nutrient Removal Overview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8924A1C3-A8B8-4CD5-99E0-71A7F8117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1272" y="1303339"/>
            <a:ext cx="10381129" cy="4708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What are Nutrients?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Nitrogen</a:t>
            </a:r>
            <a:r>
              <a:rPr lang="en-US" sz="2000" dirty="0">
                <a:solidFill>
                  <a:schemeClr val="tx1"/>
                </a:solidFill>
              </a:rPr>
              <a:t> (total-Nitrogen, including organic-Nitrogen, Ammonia, Nitrite and Nitrate) 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Phosphorus </a:t>
            </a:r>
            <a:r>
              <a:rPr lang="en-US" sz="2000" dirty="0">
                <a:solidFill>
                  <a:schemeClr val="tx1"/>
                </a:solidFill>
              </a:rPr>
              <a:t>(total-Phosphorus including orthophosphate, ortho-P, and insoluble P)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1693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F62CCD8-7550-46E0-8C43-70F2D44085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8CBAD10B-D7C9-41AF-9407-FCF2D1929270}"/>
              </a:ext>
            </a:extLst>
          </p:cNvPr>
          <p:cNvSpPr txBox="1">
            <a:spLocks/>
          </p:cNvSpPr>
          <p:nvPr/>
        </p:nvSpPr>
        <p:spPr>
          <a:xfrm>
            <a:off x="-217283" y="4989931"/>
            <a:ext cx="11918746" cy="12908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Chinook, Montana          Population: 1,250          0.5 MGD design flow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A7ADEBC-38A5-403A-A6EF-BDCD4568BB6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1856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C03DEB-EC71-4E29-9D9F-5122B8F5A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01" y="283191"/>
            <a:ext cx="11418798" cy="62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394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5E481A6-5842-42C2-925F-D61B489F7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01" y="283191"/>
            <a:ext cx="11418798" cy="62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146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567BADE-04AD-4E9B-A5DE-2FCA5B551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01" y="283191"/>
            <a:ext cx="11418798" cy="62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702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D6ECED8-E4F5-4AAA-A9C7-F83C5C4A5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01" y="283191"/>
            <a:ext cx="11418798" cy="62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568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4291CE8-4B15-4BEC-AAA7-13C1F3500A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2876634" y="-2942237"/>
            <a:ext cx="17933544" cy="100876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ED56B4F1-A048-4154-9F7D-8155F0B664EB}"/>
              </a:ext>
            </a:extLst>
          </p:cNvPr>
          <p:cNvSpPr txBox="1">
            <a:spLocks/>
          </p:cNvSpPr>
          <p:nvPr/>
        </p:nvSpPr>
        <p:spPr>
          <a:xfrm>
            <a:off x="-117231" y="5317240"/>
            <a:ext cx="12414739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Helena, Montana       Population: 31,500       5.4 MGD design flow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8544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689A2B3-B943-4CDC-8EEB-C556F8B25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01" y="283191"/>
            <a:ext cx="11418798" cy="62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633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B930F05-4EBC-45DF-9150-CF0B83B85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01" y="283191"/>
            <a:ext cx="11418798" cy="62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329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6C586AD-551A-4909-860B-0E92B9B24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01" y="283191"/>
            <a:ext cx="11418798" cy="62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2058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B225602-828E-419E-9045-B854AB0E6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01" y="283191"/>
            <a:ext cx="11418798" cy="62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64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272" y="160339"/>
            <a:ext cx="7498348" cy="1143000"/>
          </a:xfrm>
        </p:spPr>
        <p:txBody>
          <a:bodyPr/>
          <a:lstStyle/>
          <a:p>
            <a:pPr algn="l"/>
            <a:r>
              <a:rPr lang="en-US" dirty="0"/>
              <a:t>Nutrient Removal Overview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8924A1C3-A8B8-4CD5-99E0-71A7F8117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1272" y="1303339"/>
            <a:ext cx="10381129" cy="4708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>
                    <a:alpha val="50000"/>
                  </a:schemeClr>
                </a:solidFill>
              </a:rPr>
              <a:t>What are Nutrients?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chemeClr val="tx1">
                    <a:alpha val="50000"/>
                  </a:schemeClr>
                </a:solidFill>
              </a:rPr>
              <a:t>Nitrogen</a:t>
            </a:r>
            <a:r>
              <a:rPr lang="en-US" sz="2000" dirty="0">
                <a:solidFill>
                  <a:schemeClr val="tx1">
                    <a:alpha val="50000"/>
                  </a:schemeClr>
                </a:solidFill>
              </a:rPr>
              <a:t> (total-Nitrogen, including organic-Nitrogen, Ammonia, Nitrite and Nitrate) 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chemeClr val="tx1">
                    <a:alpha val="50000"/>
                  </a:schemeClr>
                </a:solidFill>
              </a:rPr>
              <a:t>Phosphorus </a:t>
            </a:r>
            <a:r>
              <a:rPr lang="en-US" sz="2000" dirty="0">
                <a:solidFill>
                  <a:schemeClr val="tx1">
                    <a:alpha val="50000"/>
                  </a:schemeClr>
                </a:solidFill>
              </a:rPr>
              <a:t>(total-Phosphorus including orthophosphate, ortho-P, and insoluble P)</a:t>
            </a:r>
            <a:endParaRPr lang="en-US" sz="2000" b="1" dirty="0">
              <a:solidFill>
                <a:schemeClr val="tx1">
                  <a:alpha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Why Should Operators Care About Nutrient Removal?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Algae blooms, Eutrophication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Because EPA and states are putting N&amp;P limits in municipal permits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2CB32D-C56B-45B8-9296-AB08BA041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8710" y="3856037"/>
            <a:ext cx="4674884" cy="312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3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xmlns="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Comments &amp; Questions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xmlns="" id="{4B4F37AC-663E-4151-9070-2D18831E9D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5373" y="1485687"/>
            <a:ext cx="6574649" cy="49309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7D46EB4-77B5-4A02-9CA1-3B062F7F0065}"/>
              </a:ext>
            </a:extLst>
          </p:cNvPr>
          <p:cNvSpPr txBox="1"/>
          <p:nvPr/>
        </p:nvSpPr>
        <p:spPr>
          <a:xfrm>
            <a:off x="4345372" y="419678"/>
            <a:ext cx="6574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Grant Weaver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g.weaver@cleanwaterops.com</a:t>
            </a:r>
          </a:p>
        </p:txBody>
      </p:sp>
    </p:spTree>
    <p:extLst>
      <p:ext uri="{BB962C8B-B14F-4D97-AF65-F5344CB8AC3E}">
        <p14:creationId xmlns:p14="http://schemas.microsoft.com/office/powerpoint/2010/main" val="994156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272" y="160339"/>
            <a:ext cx="7498348" cy="1143000"/>
          </a:xfrm>
        </p:spPr>
        <p:txBody>
          <a:bodyPr/>
          <a:lstStyle/>
          <a:p>
            <a:pPr algn="l"/>
            <a:r>
              <a:rPr lang="en-US" dirty="0"/>
              <a:t>Nutrient Removal Overview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8924A1C3-A8B8-4CD5-99E0-71A7F8117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1272" y="1303339"/>
            <a:ext cx="10381129" cy="4708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>
                    <a:alpha val="50000"/>
                  </a:schemeClr>
                </a:solidFill>
              </a:rPr>
              <a:t>What are Nutrients?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chemeClr val="tx1">
                    <a:alpha val="50000"/>
                  </a:schemeClr>
                </a:solidFill>
              </a:rPr>
              <a:t>Nitrogen</a:t>
            </a:r>
            <a:r>
              <a:rPr lang="en-US" sz="2000" dirty="0">
                <a:solidFill>
                  <a:schemeClr val="tx1">
                    <a:alpha val="50000"/>
                  </a:schemeClr>
                </a:solidFill>
              </a:rPr>
              <a:t> (total-Nitrogen, including organic-Nitrogen, Ammonia, Nitrite and Nitrate) 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chemeClr val="tx1">
                    <a:alpha val="50000"/>
                  </a:schemeClr>
                </a:solidFill>
              </a:rPr>
              <a:t>Phosphorus </a:t>
            </a:r>
            <a:r>
              <a:rPr lang="en-US" sz="2000" dirty="0">
                <a:solidFill>
                  <a:schemeClr val="tx1">
                    <a:alpha val="50000"/>
                  </a:schemeClr>
                </a:solidFill>
              </a:rPr>
              <a:t>(total-Phosphorus including orthophosphate, ortho-P, and insoluble P)</a:t>
            </a:r>
            <a:endParaRPr lang="en-US" sz="2000" b="1" dirty="0">
              <a:solidFill>
                <a:schemeClr val="tx1">
                  <a:alpha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alpha val="50000"/>
                  </a:schemeClr>
                </a:solidFill>
              </a:rPr>
              <a:t>Why Should Operators Care About Nutrient Removal?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tx1">
                    <a:alpha val="50000"/>
                  </a:schemeClr>
                </a:solidFill>
              </a:rPr>
              <a:t>Algae blooms, Eutrophication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tx1">
                    <a:alpha val="50000"/>
                  </a:schemeClr>
                </a:solidFill>
              </a:rPr>
              <a:t>Because EPA and states are putting N&amp;P limits in municipal permits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How to Remove?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Nitrogen: Biologically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Phosphorus: Chemically, Biologically, or Combination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2CB32D-C56B-45B8-9296-AB08BA041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8710" y="3856037"/>
            <a:ext cx="4674884" cy="312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2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272" y="160339"/>
            <a:ext cx="7498348" cy="1143000"/>
          </a:xfrm>
        </p:spPr>
        <p:txBody>
          <a:bodyPr/>
          <a:lstStyle/>
          <a:p>
            <a:pPr algn="l"/>
            <a:r>
              <a:rPr lang="en-US" dirty="0"/>
              <a:t>Nutrient Removal Overview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8924A1C3-A8B8-4CD5-99E0-71A7F8117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1272" y="1303339"/>
            <a:ext cx="10381129" cy="4708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chemeClr val="tx1">
                    <a:alpha val="50000"/>
                  </a:schemeClr>
                </a:solidFill>
              </a:rPr>
              <a:t>What are Nutrients?</a:t>
            </a:r>
          </a:p>
          <a:p>
            <a:pPr marL="457200" lvl="1" indent="0">
              <a:buNone/>
            </a:pPr>
            <a:r>
              <a:rPr lang="en-US" sz="2000" b="1">
                <a:solidFill>
                  <a:schemeClr val="tx1">
                    <a:alpha val="50000"/>
                  </a:schemeClr>
                </a:solidFill>
              </a:rPr>
              <a:t>Nitrogen</a:t>
            </a:r>
            <a:r>
              <a:rPr lang="en-US" sz="2000">
                <a:solidFill>
                  <a:schemeClr val="tx1">
                    <a:alpha val="50000"/>
                  </a:schemeClr>
                </a:solidFill>
              </a:rPr>
              <a:t> (total-Nitrogen, including organic-Nitrogen, Ammonia, Nitrite and Nitrate) </a:t>
            </a:r>
          </a:p>
          <a:p>
            <a:pPr marL="457200" lvl="1" indent="0">
              <a:buNone/>
            </a:pPr>
            <a:r>
              <a:rPr lang="en-US" sz="2000" b="1">
                <a:solidFill>
                  <a:schemeClr val="tx1">
                    <a:alpha val="50000"/>
                  </a:schemeClr>
                </a:solidFill>
              </a:rPr>
              <a:t>Phosphorus </a:t>
            </a:r>
            <a:r>
              <a:rPr lang="en-US" sz="2000">
                <a:solidFill>
                  <a:schemeClr val="tx1">
                    <a:alpha val="50000"/>
                  </a:schemeClr>
                </a:solidFill>
              </a:rPr>
              <a:t>(total-Phosphorus including orthophosphate, ortho-P, and insoluble P)</a:t>
            </a:r>
            <a:endParaRPr lang="en-US" sz="2000" b="1">
              <a:solidFill>
                <a:schemeClr val="tx1">
                  <a:alpha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>
                <a:solidFill>
                  <a:schemeClr val="tx1">
                    <a:alpha val="50000"/>
                  </a:schemeClr>
                </a:solidFill>
              </a:rPr>
              <a:t>Why Should Operators Care About Nutrient Removal?</a:t>
            </a:r>
          </a:p>
          <a:p>
            <a:pPr marL="457200" lvl="1" indent="0">
              <a:buNone/>
            </a:pPr>
            <a:r>
              <a:rPr lang="en-US" sz="2000">
                <a:solidFill>
                  <a:schemeClr val="tx1">
                    <a:alpha val="50000"/>
                  </a:schemeClr>
                </a:solidFill>
              </a:rPr>
              <a:t>Algae blooms, Eutrophication</a:t>
            </a:r>
          </a:p>
          <a:p>
            <a:pPr marL="457200" lvl="1" indent="0">
              <a:buNone/>
            </a:pPr>
            <a:r>
              <a:rPr lang="en-US" sz="2000">
                <a:solidFill>
                  <a:schemeClr val="tx1">
                    <a:alpha val="50000"/>
                  </a:schemeClr>
                </a:solidFill>
              </a:rPr>
              <a:t>Because EPA and states are putting N&amp;P limits in municipal permits</a:t>
            </a:r>
          </a:p>
          <a:p>
            <a:pPr marL="0" indent="0">
              <a:buNone/>
            </a:pPr>
            <a:r>
              <a:rPr lang="en-US" sz="2000">
                <a:solidFill>
                  <a:schemeClr val="tx1">
                    <a:alpha val="50000"/>
                  </a:schemeClr>
                </a:solidFill>
              </a:rPr>
              <a:t>How to Remove?</a:t>
            </a:r>
          </a:p>
          <a:p>
            <a:pPr marL="457200" lvl="1" indent="0">
              <a:buNone/>
            </a:pPr>
            <a:r>
              <a:rPr lang="en-US" sz="2000">
                <a:solidFill>
                  <a:schemeClr val="tx1">
                    <a:alpha val="50000"/>
                  </a:schemeClr>
                </a:solidFill>
              </a:rPr>
              <a:t>Nitrogen: Biologically</a:t>
            </a:r>
          </a:p>
          <a:p>
            <a:pPr marL="457200" lvl="1" indent="0">
              <a:buNone/>
            </a:pPr>
            <a:r>
              <a:rPr lang="en-US" sz="2000">
                <a:solidFill>
                  <a:schemeClr val="tx1">
                    <a:alpha val="50000"/>
                  </a:schemeClr>
                </a:solidFill>
              </a:rPr>
              <a:t>Phosphorus: Chemically, Biologically, or Combination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2000">
                <a:solidFill>
                  <a:schemeClr val="tx1"/>
                </a:solidFill>
              </a:rPr>
              <a:t>At What Cost?</a:t>
            </a:r>
          </a:p>
          <a:p>
            <a:pPr marL="457200" lvl="1" indent="0">
              <a:buNone/>
            </a:pPr>
            <a:r>
              <a:rPr lang="en-US" sz="2000">
                <a:solidFill>
                  <a:schemeClr val="tx1"/>
                </a:solidFill>
              </a:rPr>
              <a:t>Facility Upgrades: generally very expensive</a:t>
            </a:r>
          </a:p>
          <a:p>
            <a:pPr marL="457200" lvl="1" indent="0">
              <a:buNone/>
            </a:pPr>
            <a:r>
              <a:rPr lang="en-US" sz="2000">
                <a:solidFill>
                  <a:schemeClr val="tx1"/>
                </a:solidFill>
              </a:rPr>
              <a:t>Optimization: often almost free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2CB32D-C56B-45B8-9296-AB08BA041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8710" y="3856037"/>
            <a:ext cx="4674884" cy="312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92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271" y="160339"/>
            <a:ext cx="9555397" cy="587806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Kansas Nutrient Reduction Strategy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8924A1C3-A8B8-4CD5-99E0-71A7F8117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771" y="1064029"/>
            <a:ext cx="11039301" cy="563363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5100" dirty="0">
                <a:solidFill>
                  <a:schemeClr val="tx1"/>
                </a:solidFill>
              </a:rPr>
              <a:t>Conceived in 2004 as an alternative to establishing numeric nutrient criteria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r>
              <a:rPr lang="en-US" sz="4200" dirty="0">
                <a:solidFill>
                  <a:schemeClr val="tx1"/>
                </a:solidFill>
              </a:rPr>
              <a:t>Major Mechanical Plants were asked to assess feasibility and cost of nutrient removal at three levels:</a:t>
            </a:r>
          </a:p>
          <a:p>
            <a:pPr marL="0" indent="0">
              <a:buNone/>
            </a:pPr>
            <a:r>
              <a:rPr lang="en-US" sz="4200" dirty="0">
                <a:solidFill>
                  <a:schemeClr val="tx1"/>
                </a:solidFill>
              </a:rPr>
              <a:t>	Biological Nutrient Removal:	 TP – 1.5 mg/l; TN – 8 mg/l </a:t>
            </a:r>
          </a:p>
          <a:p>
            <a:pPr marL="0" indent="0">
              <a:buNone/>
            </a:pPr>
            <a:r>
              <a:rPr lang="en-US" sz="4200" dirty="0">
                <a:solidFill>
                  <a:schemeClr val="tx1"/>
                </a:solidFill>
              </a:rPr>
              <a:t>						[later evolved to 1 mg/l TP &amp; 10 mg/l TN]</a:t>
            </a:r>
          </a:p>
          <a:p>
            <a:pPr marL="0" indent="0">
              <a:buNone/>
            </a:pPr>
            <a:r>
              <a:rPr lang="en-US" sz="4200" dirty="0">
                <a:solidFill>
                  <a:schemeClr val="tx1"/>
                </a:solidFill>
              </a:rPr>
              <a:t>	Enhanced Nutrient Removal: 	TP – 0.5 mg/l; TN – 5 mg/l</a:t>
            </a:r>
          </a:p>
          <a:p>
            <a:pPr marL="0" indent="0">
              <a:buNone/>
            </a:pPr>
            <a:r>
              <a:rPr lang="en-US" sz="4200" dirty="0">
                <a:solidFill>
                  <a:schemeClr val="tx1"/>
                </a:solidFill>
              </a:rPr>
              <a:t>	Limits of Technology: 		TP – 0.3 mg/l; TN – 3 mg/l</a:t>
            </a:r>
          </a:p>
          <a:p>
            <a:pPr marL="0" indent="0">
              <a:buNone/>
            </a:pPr>
            <a:endParaRPr lang="en-US" sz="3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4200" dirty="0">
                <a:solidFill>
                  <a:schemeClr val="tx1"/>
                </a:solidFill>
              </a:rPr>
              <a:t>Priority of Total Maximum Daily Loads over 2012 – 2022 emphasized phosphorus &amp; nitrate impairments</a:t>
            </a:r>
          </a:p>
          <a:p>
            <a:pPr marL="0" indent="0">
              <a:buNone/>
            </a:pPr>
            <a:r>
              <a:rPr lang="en-US" sz="4200" dirty="0">
                <a:solidFill>
                  <a:schemeClr val="tx1"/>
                </a:solidFill>
              </a:rPr>
              <a:t>	</a:t>
            </a:r>
            <a:r>
              <a:rPr lang="en-US" sz="4200" dirty="0" err="1">
                <a:solidFill>
                  <a:schemeClr val="tx1"/>
                </a:solidFill>
              </a:rPr>
              <a:t>Wasteload</a:t>
            </a:r>
            <a:r>
              <a:rPr lang="en-US" sz="4200" dirty="0">
                <a:solidFill>
                  <a:schemeClr val="tx1"/>
                </a:solidFill>
              </a:rPr>
              <a:t> Allocations (WLAs) from TMDLs based on BNR or ENR goals and design flows</a:t>
            </a:r>
          </a:p>
          <a:p>
            <a:pPr marL="0" indent="0">
              <a:buNone/>
            </a:pPr>
            <a:r>
              <a:rPr lang="en-US" sz="4200" dirty="0">
                <a:solidFill>
                  <a:schemeClr val="tx1"/>
                </a:solidFill>
              </a:rPr>
              <a:t>	</a:t>
            </a:r>
            <a:r>
              <a:rPr lang="en-US" sz="4200" dirty="0" err="1">
                <a:solidFill>
                  <a:schemeClr val="tx1"/>
                </a:solidFill>
              </a:rPr>
              <a:t>Wasteload</a:t>
            </a:r>
            <a:r>
              <a:rPr lang="en-US" sz="4200" dirty="0">
                <a:solidFill>
                  <a:schemeClr val="tx1"/>
                </a:solidFill>
              </a:rPr>
              <a:t> Allocations for Lagoons assumed they could achieve 2 mg/l TP &amp; 10 mg/l TN</a:t>
            </a:r>
          </a:p>
          <a:p>
            <a:pPr marL="0" indent="0">
              <a:buNone/>
            </a:pPr>
            <a:r>
              <a:rPr lang="en-US" sz="4200" dirty="0"/>
              <a:t>	Permit Limits are mass-based (pounds/day) from WLAs required as rolling 12-month averages</a:t>
            </a:r>
          </a:p>
          <a:p>
            <a:pPr marL="0" indent="0">
              <a:buNone/>
            </a:pPr>
            <a:r>
              <a:rPr lang="en-US" sz="4200" dirty="0">
                <a:solidFill>
                  <a:schemeClr val="tx1"/>
                </a:solidFill>
              </a:rPr>
              <a:t>	TN limits established as Ammonia (2013 acute &amp; chronic criteria) &amp; Nitrate limit of 10 mg/l, </a:t>
            </a:r>
          </a:p>
          <a:p>
            <a:pPr marL="0" indent="0">
              <a:buNone/>
            </a:pPr>
            <a:r>
              <a:rPr lang="en-US" sz="4200" dirty="0"/>
              <a:t>		</a:t>
            </a:r>
            <a:r>
              <a:rPr lang="en-US" sz="4200" dirty="0">
                <a:solidFill>
                  <a:schemeClr val="tx1"/>
                </a:solidFill>
              </a:rPr>
              <a:t>if </a:t>
            </a:r>
            <a:r>
              <a:rPr lang="en-US" sz="4200" dirty="0"/>
              <a:t>required by a Nitrate TMDL</a:t>
            </a:r>
            <a:endParaRPr lang="en-US" sz="4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4200" dirty="0"/>
              <a:t>Antidegradation Review of New or Expanding Mechanical Plants typically impose ENR based limits</a:t>
            </a:r>
            <a:endParaRPr lang="en-US" sz="4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42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2000" b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02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366DD985-2C01-4F7E-AEDD-0E72C3B9B6CC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1DE24895-225B-42F1-B9DD-9C84C4B3346C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FF084FF4-BE94-4C09-ACCB-763B999BAC26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569E7F68-F556-4529-BC6B-D5D35A1779E5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280293DC-90C3-42B4-BE78-CBBE15F3FD92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534CED15-7633-469D-820F-27698EABF4B8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8E8E96F4-CDF6-43CB-9B2A-62D2935BF430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CADB4B85-08E3-4308-AAF4-CB263AC6841A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6FC89409-EBEA-4B6A-8BA6-A47032BFDA4C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64E56B5F-405D-4339-9304-0D35E78EBDA3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89297DE4-10AB-4D97-8C27-675709BD327B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48A26B6D-FBAD-45CD-905A-29D8E1C1C06D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74476654-DDEA-4ADA-B779-3CF3F1DF03BC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A467F7FC-BA55-456A-8D1C-9D088D9EA6A4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F808F0AD-298A-41B4-8BA2-7EB509CA741E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AF0C2C18-FC3A-4AEF-BD3C-70FEF7699E60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2A9A60E6-0EA8-418A-B57B-D08407762382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2B0471A7-0A83-4E33-9C9A-260B7169E2F1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1F7ABD5A-4847-4A27-82DF-CE9FA8CD8A07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FD372A1F-BAA2-492D-B6FF-A07DDF90454D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8A6D0D0B-777D-4501-97F8-B6BE256B0524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EF348CC9-5600-4A65-9EDC-BA0F33DCE380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1512</TotalTime>
  <Words>1357</Words>
  <Application>Microsoft Office PowerPoint</Application>
  <PresentationFormat>Widescreen</PresentationFormat>
  <Paragraphs>409</Paragraphs>
  <Slides>60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Arial</vt:lpstr>
      <vt:lpstr>Calibri</vt:lpstr>
      <vt:lpstr>Calibri Light</vt:lpstr>
      <vt:lpstr>Cambria</vt:lpstr>
      <vt:lpstr>Estrangelo Edessa</vt:lpstr>
      <vt:lpstr>Office Theme</vt:lpstr>
      <vt:lpstr>PowerPoint Presentation</vt:lpstr>
      <vt:lpstr>Operational Strategies for Nutrient Removal</vt:lpstr>
      <vt:lpstr>Nutrient Removal Overview</vt:lpstr>
      <vt:lpstr>Nutrient Removal Overview</vt:lpstr>
      <vt:lpstr>Nutrient Removal Overview</vt:lpstr>
      <vt:lpstr>Nutrient Removal Overview</vt:lpstr>
      <vt:lpstr>Nutrient Removal Overview</vt:lpstr>
      <vt:lpstr>Nutrient Removal Overview</vt:lpstr>
      <vt:lpstr>Kansas Nutrient Reduction Strategy</vt:lpstr>
      <vt:lpstr>Kansas Nutrient Reduction Strategy</vt:lpstr>
      <vt:lpstr>PowerPoint Presentation</vt:lpstr>
      <vt:lpstr>Cost of Nutrient Removal:  Construction Costs and Operation &amp; Maintenance Costs for a …  1 MGD wastewater treatment plant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Wastewater treatment for Beginning Operators</vt:lpstr>
      <vt:lpstr>Wastewater treatment for Advanced Operators</vt:lpstr>
      <vt:lpstr>Wastewater treatment for Advanced Operators</vt:lpstr>
      <vt:lpstr>Wastewater treatment for Advanced Operators</vt:lpstr>
      <vt:lpstr>Wastewater treatment for Advanced Operators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Comments &amp; 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Nutrient Removal: Overview</dc:title>
  <dc:creator>Grant Weaver</dc:creator>
  <cp:lastModifiedBy>Judi Z</cp:lastModifiedBy>
  <cp:revision>15</cp:revision>
  <dcterms:created xsi:type="dcterms:W3CDTF">2019-05-03T14:28:49Z</dcterms:created>
  <dcterms:modified xsi:type="dcterms:W3CDTF">2019-08-05T20:10:59Z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3561992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S8.2.2</vt:lpwstr>
  </property>
</Properties>
</file>